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s/slide47.xml" ContentType="application/vnd.openxmlformats-officedocument.presentationml.slide+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docProps/custom.xml" ContentType="application/vnd.openxmlformats-officedocument.custom-properties+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Default Extension="tiff" ContentType="image/tiff"/>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05" r:id="rId1"/>
    <p:sldMasterId id="2147483743" r:id="rId2"/>
    <p:sldMasterId id="2147483761" r:id="rId3"/>
  </p:sldMasterIdLst>
  <p:notesMasterIdLst>
    <p:notesMasterId r:id="rId53"/>
  </p:notesMasterIdLst>
  <p:handoutMasterIdLst>
    <p:handoutMasterId r:id="rId54"/>
  </p:handoutMasterIdLst>
  <p:sldIdLst>
    <p:sldId id="397" r:id="rId4"/>
    <p:sldId id="271" r:id="rId5"/>
    <p:sldId id="490" r:id="rId6"/>
    <p:sldId id="272" r:id="rId7"/>
    <p:sldId id="273" r:id="rId8"/>
    <p:sldId id="275" r:id="rId9"/>
    <p:sldId id="365" r:id="rId10"/>
    <p:sldId id="475" r:id="rId11"/>
    <p:sldId id="476" r:id="rId12"/>
    <p:sldId id="478" r:id="rId13"/>
    <p:sldId id="479" r:id="rId14"/>
    <p:sldId id="480" r:id="rId15"/>
    <p:sldId id="481" r:id="rId16"/>
    <p:sldId id="482" r:id="rId17"/>
    <p:sldId id="483" r:id="rId18"/>
    <p:sldId id="484" r:id="rId19"/>
    <p:sldId id="485" r:id="rId20"/>
    <p:sldId id="486" r:id="rId21"/>
    <p:sldId id="487" r:id="rId22"/>
    <p:sldId id="488" r:id="rId23"/>
    <p:sldId id="489" r:id="rId24"/>
    <p:sldId id="477" r:id="rId25"/>
    <p:sldId id="460" r:id="rId26"/>
    <p:sldId id="461" r:id="rId27"/>
    <p:sldId id="431" r:id="rId28"/>
    <p:sldId id="417" r:id="rId29"/>
    <p:sldId id="332" r:id="rId30"/>
    <p:sldId id="398" r:id="rId31"/>
    <p:sldId id="435" r:id="rId32"/>
    <p:sldId id="491" r:id="rId33"/>
    <p:sldId id="492" r:id="rId34"/>
    <p:sldId id="493" r:id="rId35"/>
    <p:sldId id="494" r:id="rId36"/>
    <p:sldId id="495" r:id="rId37"/>
    <p:sldId id="420" r:id="rId38"/>
    <p:sldId id="507" r:id="rId39"/>
    <p:sldId id="508" r:id="rId40"/>
    <p:sldId id="509" r:id="rId41"/>
    <p:sldId id="510" r:id="rId42"/>
    <p:sldId id="496" r:id="rId43"/>
    <p:sldId id="502" r:id="rId44"/>
    <p:sldId id="503" r:id="rId45"/>
    <p:sldId id="514" r:id="rId46"/>
    <p:sldId id="515" r:id="rId47"/>
    <p:sldId id="516" r:id="rId48"/>
    <p:sldId id="511" r:id="rId49"/>
    <p:sldId id="512" r:id="rId50"/>
    <p:sldId id="513" r:id="rId51"/>
    <p:sldId id="517" r:id="rId52"/>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xmlns="">
        <p15:guide id="1" orient="horz" pos="1023">
          <p15:clr>
            <a:srgbClr val="A4A3A4"/>
          </p15:clr>
        </p15:guide>
        <p15:guide id="2" orient="horz" pos="3466">
          <p15:clr>
            <a:srgbClr val="A4A3A4"/>
          </p15:clr>
        </p15:guide>
        <p15:guide id="3" pos="1162">
          <p15:clr>
            <a:srgbClr val="A4A3A4"/>
          </p15:clr>
        </p15:guide>
        <p15:guide id="4" pos="4646">
          <p15:clr>
            <a:srgbClr val="A4A3A4"/>
          </p15:clr>
        </p15:guide>
      </p15:sldGuideLst>
    </p:ext>
    <p:ext uri="{2D200454-40CA-4A62-9FC3-DE9A4176ACB9}">
      <p15:notesGuideLst xmlns:p15="http://schemas.microsoft.com/office/powerpoint/2012/main" xmlns="">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DFDFD"/>
    <a:srgbClr val="FFFFFF"/>
    <a:srgbClr val="080808"/>
    <a:srgbClr val="111111"/>
    <a:srgbClr val="061206"/>
    <a:srgbClr val="FFFF00"/>
    <a:srgbClr val="006666"/>
    <a:srgbClr val="FF000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5284" autoAdjust="0"/>
  </p:normalViewPr>
  <p:slideViewPr>
    <p:cSldViewPr>
      <p:cViewPr varScale="1">
        <p:scale>
          <a:sx n="80" d="100"/>
          <a:sy n="80" d="100"/>
        </p:scale>
        <p:origin x="-870" y="-96"/>
      </p:cViewPr>
      <p:guideLst>
        <p:guide orient="horz" pos="1023"/>
        <p:guide orient="horz" pos="3466"/>
        <p:guide pos="1162"/>
        <p:guide pos="4646"/>
      </p:guideLst>
    </p:cSldViewPr>
  </p:slideViewPr>
  <p:outlineViewPr>
    <p:cViewPr>
      <p:scale>
        <a:sx n="33" d="100"/>
        <a:sy n="33" d="100"/>
      </p:scale>
      <p:origin x="0" y="48336"/>
    </p:cViewPr>
  </p:outlineViewPr>
  <p:notesTextViewPr>
    <p:cViewPr>
      <p:scale>
        <a:sx n="100" d="100"/>
        <a:sy n="100" d="100"/>
      </p:scale>
      <p:origin x="0" y="0"/>
    </p:cViewPr>
  </p:notesTextViewPr>
  <p:sorterViewPr>
    <p:cViewPr>
      <p:scale>
        <a:sx n="75" d="100"/>
        <a:sy n="75" d="100"/>
      </p:scale>
      <p:origin x="0" y="0"/>
    </p:cViewPr>
  </p:sorterViewPr>
  <p:notesViewPr>
    <p:cSldViewPr>
      <p:cViewPr varScale="1">
        <p:scale>
          <a:sx n="59" d="100"/>
          <a:sy n="59" d="100"/>
        </p:scale>
        <p:origin x="-2472" y="-78"/>
      </p:cViewPr>
      <p:guideLst>
        <p:guide orient="horz" pos="2928"/>
        <p:guide pos="2208"/>
      </p:guideLst>
    </p:cSldViewPr>
  </p:notesViewPr>
  <p:gridSpacing cx="39327138" cy="3932713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viewProps" Target="viewProp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682"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eaLnBrk="0" hangingPunct="0">
              <a:defRPr sz="1200">
                <a:latin typeface="Arial" charset="0"/>
                <a:ea typeface="+mn-ea"/>
                <a:cs typeface="+mn-cs"/>
              </a:defRPr>
            </a:lvl1pPr>
          </a:lstStyle>
          <a:p>
            <a:pPr>
              <a:defRPr/>
            </a:pPr>
            <a:r>
              <a:rPr lang="en-US"/>
              <a:t>Care Under fire</a:t>
            </a:r>
          </a:p>
        </p:txBody>
      </p:sp>
      <p:sp>
        <p:nvSpPr>
          <p:cNvPr id="71683" name="Rectangle 3"/>
          <p:cNvSpPr>
            <a:spLocks noGrp="1" noChangeArrowheads="1"/>
          </p:cNvSpPr>
          <p:nvPr>
            <p:ph type="dt" sz="quarter" idx="1"/>
          </p:nvPr>
        </p:nvSpPr>
        <p:spPr bwMode="auto">
          <a:xfrm>
            <a:off x="3970338"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eaLnBrk="0" hangingPunct="0">
              <a:defRPr sz="1200"/>
            </a:lvl1pPr>
          </a:lstStyle>
          <a:p>
            <a:fld id="{B440D1FF-2028-4FE5-B4E8-560985FE04D1}" type="datetime1">
              <a:rPr lang="en-US" altLang="en-US"/>
              <a:pPr/>
              <a:t>11/17/2015</a:t>
            </a:fld>
            <a:endParaRPr lang="en-US" altLang="en-US"/>
          </a:p>
        </p:txBody>
      </p:sp>
      <p:sp>
        <p:nvSpPr>
          <p:cNvPr id="71684" name="Rectangle 4"/>
          <p:cNvSpPr>
            <a:spLocks noGrp="1" noChangeArrowheads="1"/>
          </p:cNvSpPr>
          <p:nvPr>
            <p:ph type="ftr" sz="quarter" idx="2"/>
          </p:nvPr>
        </p:nvSpPr>
        <p:spPr bwMode="auto">
          <a:xfrm>
            <a:off x="0"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eaLnBrk="0" hangingPunct="0">
              <a:defRPr sz="1200">
                <a:latin typeface="Arial" charset="0"/>
                <a:ea typeface="+mn-ea"/>
                <a:cs typeface="+mn-cs"/>
              </a:defRPr>
            </a:lvl1pPr>
          </a:lstStyle>
          <a:p>
            <a:pPr>
              <a:defRPr/>
            </a:pPr>
            <a:r>
              <a:rPr lang="en-US"/>
              <a:t>DRAFT</a:t>
            </a:r>
          </a:p>
        </p:txBody>
      </p:sp>
      <p:sp>
        <p:nvSpPr>
          <p:cNvPr id="71685" name="Rectangle 5"/>
          <p:cNvSpPr>
            <a:spLocks noGrp="1" noChangeArrowheads="1"/>
          </p:cNvSpPr>
          <p:nvPr>
            <p:ph type="sldNum" sz="quarter" idx="3"/>
          </p:nvPr>
        </p:nvSpPr>
        <p:spPr bwMode="auto">
          <a:xfrm>
            <a:off x="3970338"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eaLnBrk="0" hangingPunct="0">
              <a:defRPr sz="1200"/>
            </a:lvl1pPr>
          </a:lstStyle>
          <a:p>
            <a:fld id="{F09B7A13-E7A2-4775-BC3B-7B7867B68211}" type="slidenum">
              <a:rPr lang="en-US" altLang="en-US"/>
              <a:pPr/>
              <a:t>‹#›</a:t>
            </a:fld>
            <a:endParaRPr lang="en-US" altLang="en-US"/>
          </a:p>
        </p:txBody>
      </p:sp>
    </p:spTree>
    <p:extLst>
      <p:ext uri="{BB962C8B-B14F-4D97-AF65-F5344CB8AC3E}">
        <p14:creationId xmlns="" xmlns:p14="http://schemas.microsoft.com/office/powerpoint/2010/main" val="17536279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eaLnBrk="1" hangingPunct="1">
              <a:defRPr sz="1200">
                <a:latin typeface="Arial" charset="0"/>
                <a:ea typeface="+mn-ea"/>
                <a:cs typeface="+mn-cs"/>
              </a:defRPr>
            </a:lvl1pPr>
          </a:lstStyle>
          <a:p>
            <a:pPr>
              <a:defRPr/>
            </a:pPr>
            <a:r>
              <a:rPr lang="en-US"/>
              <a:t>Care Under fire</a:t>
            </a:r>
          </a:p>
        </p:txBody>
      </p:sp>
      <p:sp>
        <p:nvSpPr>
          <p:cNvPr id="3075" name="Rectangle 3"/>
          <p:cNvSpPr>
            <a:spLocks noGrp="1" noChangeArrowheads="1"/>
          </p:cNvSpPr>
          <p:nvPr>
            <p:ph type="dt" idx="1"/>
          </p:nvPr>
        </p:nvSpPr>
        <p:spPr bwMode="auto">
          <a:xfrm>
            <a:off x="3970338"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a:defRPr sz="1200"/>
            </a:lvl1pPr>
          </a:lstStyle>
          <a:p>
            <a:fld id="{4254F1E9-213F-4F62-87CF-01D5D5DC5016}" type="datetime1">
              <a:rPr lang="en-US" altLang="en-US"/>
              <a:pPr/>
              <a:t>11/17/2015</a:t>
            </a:fld>
            <a:endParaRPr lang="en-US" altLang="en-US"/>
          </a:p>
        </p:txBody>
      </p:sp>
      <p:sp>
        <p:nvSpPr>
          <p:cNvPr id="61444"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077" name="Rectangle 5"/>
          <p:cNvSpPr>
            <a:spLocks noGrp="1" noChangeArrowheads="1"/>
          </p:cNvSpPr>
          <p:nvPr>
            <p:ph type="body" sz="quarter" idx="3"/>
          </p:nvPr>
        </p:nvSpPr>
        <p:spPr bwMode="auto">
          <a:xfrm>
            <a:off x="701675" y="4416425"/>
            <a:ext cx="5607050" cy="4183063"/>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eaLnBrk="1" hangingPunct="1">
              <a:defRPr sz="1200">
                <a:latin typeface="Arial" charset="0"/>
                <a:ea typeface="+mn-ea"/>
                <a:cs typeface="+mn-cs"/>
              </a:defRPr>
            </a:lvl1pPr>
          </a:lstStyle>
          <a:p>
            <a:pPr>
              <a:defRPr/>
            </a:pPr>
            <a:r>
              <a:rPr lang="en-US"/>
              <a:t>DRAFT</a:t>
            </a:r>
          </a:p>
        </p:txBody>
      </p:sp>
      <p:sp>
        <p:nvSpPr>
          <p:cNvPr id="3079" name="Rectangle 7"/>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a:defRPr sz="1200"/>
            </a:lvl1pPr>
          </a:lstStyle>
          <a:p>
            <a:fld id="{9CB6F814-981C-4E7C-BCA7-C53EE885FB7B}" type="slidenum">
              <a:rPr lang="en-US" altLang="en-US"/>
              <a:pPr/>
              <a:t>‹#›</a:t>
            </a:fld>
            <a:endParaRPr lang="en-US" altLang="en-US"/>
          </a:p>
        </p:txBody>
      </p:sp>
    </p:spTree>
    <p:extLst>
      <p:ext uri="{BB962C8B-B14F-4D97-AF65-F5344CB8AC3E}">
        <p14:creationId xmlns="" xmlns:p14="http://schemas.microsoft.com/office/powerpoint/2010/main" val="2051809585"/>
      </p:ext>
    </p:extLst>
  </p:cSld>
  <p:clrMap bg1="lt1" tx1="dk1" bg2="lt2" tx2="dk2" accent1="accent1" accent2="accent2" accent3="accent3" accent4="accent4" accent5="accent5" accent6="accent6" hlink="hlink" folHlink="folHlink"/>
  <p:hf/>
  <p:notesStyle>
    <a:lvl1pPr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ＭＳ Ｐゴシック"/>
      </a:defRPr>
    </a:lvl2pPr>
    <a:lvl3pPr marL="914400"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ＭＳ Ｐゴシック"/>
      </a:defRPr>
    </a:lvl3pPr>
    <a:lvl4pPr marL="1371600"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ＭＳ Ｐゴシック"/>
      </a:defRPr>
    </a:lvl4pPr>
    <a:lvl5pPr marL="1828800"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ＭＳ Ｐゴシック"/>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2"/>
          <p:cNvSpPr>
            <a:spLocks noGrp="1" noRot="1" noChangeAspect="1" noChangeArrowheads="1" noTextEdit="1"/>
          </p:cNvSpPr>
          <p:nvPr>
            <p:ph type="sldImg"/>
          </p:nvPr>
        </p:nvSpPr>
        <p:spPr>
          <a:ln/>
        </p:spPr>
      </p:sp>
      <p:sp>
        <p:nvSpPr>
          <p:cNvPr id="63490"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rPr>
              <a:t>The first phase of TCCC is Care Under Fire.</a:t>
            </a:r>
          </a:p>
        </p:txBody>
      </p:sp>
    </p:spTree>
    <p:extLst>
      <p:ext uri="{BB962C8B-B14F-4D97-AF65-F5344CB8AC3E}">
        <p14:creationId xmlns="" xmlns:p14="http://schemas.microsoft.com/office/powerpoint/2010/main" val="5155499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 text.</a:t>
            </a:r>
            <a:endParaRPr lang="en-US" dirty="0"/>
          </a:p>
        </p:txBody>
      </p:sp>
      <p:sp>
        <p:nvSpPr>
          <p:cNvPr id="4" name="Header Placeholder 3"/>
          <p:cNvSpPr>
            <a:spLocks noGrp="1"/>
          </p:cNvSpPr>
          <p:nvPr>
            <p:ph type="hdr" sz="quarter" idx="10"/>
          </p:nvPr>
        </p:nvSpPr>
        <p:spPr/>
        <p:txBody>
          <a:bodyPr/>
          <a:lstStyle/>
          <a:p>
            <a:pPr>
              <a:defRPr/>
            </a:pPr>
            <a:r>
              <a:rPr lang="en-US" smtClean="0"/>
              <a:t>Care Under fire</a:t>
            </a:r>
            <a:endParaRPr lang="en-US"/>
          </a:p>
        </p:txBody>
      </p:sp>
      <p:sp>
        <p:nvSpPr>
          <p:cNvPr id="5" name="Date Placeholder 4"/>
          <p:cNvSpPr>
            <a:spLocks noGrp="1"/>
          </p:cNvSpPr>
          <p:nvPr>
            <p:ph type="dt" idx="11"/>
          </p:nvPr>
        </p:nvSpPr>
        <p:spPr/>
        <p:txBody>
          <a:bodyPr/>
          <a:lstStyle/>
          <a:p>
            <a:fld id="{4254F1E9-213F-4F62-87CF-01D5D5DC5016}" type="datetime1">
              <a:rPr lang="en-US" altLang="en-US" smtClean="0"/>
              <a:pPr/>
              <a:t>11/17/2015</a:t>
            </a:fld>
            <a:endParaRPr lang="en-US" altLang="en-US"/>
          </a:p>
        </p:txBody>
      </p:sp>
      <p:sp>
        <p:nvSpPr>
          <p:cNvPr id="6" name="Footer Placeholder 5"/>
          <p:cNvSpPr>
            <a:spLocks noGrp="1"/>
          </p:cNvSpPr>
          <p:nvPr>
            <p:ph type="ftr" sz="quarter" idx="12"/>
          </p:nvPr>
        </p:nvSpPr>
        <p:spPr/>
        <p:txBody>
          <a:bodyPr/>
          <a:lstStyle/>
          <a:p>
            <a:pPr>
              <a:defRPr/>
            </a:pPr>
            <a:r>
              <a:rPr lang="en-US" smtClean="0"/>
              <a:t>DRAFT</a:t>
            </a:r>
            <a:endParaRPr lang="en-US"/>
          </a:p>
        </p:txBody>
      </p:sp>
      <p:sp>
        <p:nvSpPr>
          <p:cNvPr id="7" name="Slide Number Placeholder 6"/>
          <p:cNvSpPr>
            <a:spLocks noGrp="1"/>
          </p:cNvSpPr>
          <p:nvPr>
            <p:ph type="sldNum" sz="quarter" idx="13"/>
          </p:nvPr>
        </p:nvSpPr>
        <p:spPr/>
        <p:txBody>
          <a:bodyPr/>
          <a:lstStyle/>
          <a:p>
            <a:fld id="{9CB6F814-981C-4E7C-BCA7-C53EE885FB7B}" type="slidenum">
              <a:rPr lang="en-US" altLang="en-US" smtClean="0"/>
              <a:pPr/>
              <a:t>11</a:t>
            </a:fld>
            <a:endParaRPr lang="en-US" altLang="en-US"/>
          </a:p>
        </p:txBody>
      </p:sp>
    </p:spTree>
    <p:extLst>
      <p:ext uri="{BB962C8B-B14F-4D97-AF65-F5344CB8AC3E}">
        <p14:creationId xmlns="" xmlns:p14="http://schemas.microsoft.com/office/powerpoint/2010/main" val="14822490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 text.</a:t>
            </a:r>
            <a:endParaRPr lang="en-US" dirty="0"/>
          </a:p>
        </p:txBody>
      </p:sp>
      <p:sp>
        <p:nvSpPr>
          <p:cNvPr id="4" name="Header Placeholder 3"/>
          <p:cNvSpPr>
            <a:spLocks noGrp="1"/>
          </p:cNvSpPr>
          <p:nvPr>
            <p:ph type="hdr" sz="quarter" idx="10"/>
          </p:nvPr>
        </p:nvSpPr>
        <p:spPr/>
        <p:txBody>
          <a:bodyPr/>
          <a:lstStyle/>
          <a:p>
            <a:pPr>
              <a:defRPr/>
            </a:pPr>
            <a:r>
              <a:rPr lang="en-US" smtClean="0"/>
              <a:t>Care Under fire</a:t>
            </a:r>
            <a:endParaRPr lang="en-US"/>
          </a:p>
        </p:txBody>
      </p:sp>
      <p:sp>
        <p:nvSpPr>
          <p:cNvPr id="5" name="Date Placeholder 4"/>
          <p:cNvSpPr>
            <a:spLocks noGrp="1"/>
          </p:cNvSpPr>
          <p:nvPr>
            <p:ph type="dt" idx="11"/>
          </p:nvPr>
        </p:nvSpPr>
        <p:spPr/>
        <p:txBody>
          <a:bodyPr/>
          <a:lstStyle/>
          <a:p>
            <a:fld id="{4254F1E9-213F-4F62-87CF-01D5D5DC5016}" type="datetime1">
              <a:rPr lang="en-US" altLang="en-US" smtClean="0"/>
              <a:pPr/>
              <a:t>11/17/2015</a:t>
            </a:fld>
            <a:endParaRPr lang="en-US" altLang="en-US"/>
          </a:p>
        </p:txBody>
      </p:sp>
      <p:sp>
        <p:nvSpPr>
          <p:cNvPr id="6" name="Footer Placeholder 5"/>
          <p:cNvSpPr>
            <a:spLocks noGrp="1"/>
          </p:cNvSpPr>
          <p:nvPr>
            <p:ph type="ftr" sz="quarter" idx="12"/>
          </p:nvPr>
        </p:nvSpPr>
        <p:spPr/>
        <p:txBody>
          <a:bodyPr/>
          <a:lstStyle/>
          <a:p>
            <a:pPr>
              <a:defRPr/>
            </a:pPr>
            <a:r>
              <a:rPr lang="en-US" smtClean="0"/>
              <a:t>DRAFT</a:t>
            </a:r>
            <a:endParaRPr lang="en-US"/>
          </a:p>
        </p:txBody>
      </p:sp>
      <p:sp>
        <p:nvSpPr>
          <p:cNvPr id="7" name="Slide Number Placeholder 6"/>
          <p:cNvSpPr>
            <a:spLocks noGrp="1"/>
          </p:cNvSpPr>
          <p:nvPr>
            <p:ph type="sldNum" sz="quarter" idx="13"/>
          </p:nvPr>
        </p:nvSpPr>
        <p:spPr/>
        <p:txBody>
          <a:bodyPr/>
          <a:lstStyle/>
          <a:p>
            <a:fld id="{9CB6F814-981C-4E7C-BCA7-C53EE885FB7B}" type="slidenum">
              <a:rPr lang="en-US" altLang="en-US" smtClean="0"/>
              <a:pPr/>
              <a:t>12</a:t>
            </a:fld>
            <a:endParaRPr lang="en-US" altLang="en-US"/>
          </a:p>
        </p:txBody>
      </p:sp>
    </p:spTree>
    <p:extLst>
      <p:ext uri="{BB962C8B-B14F-4D97-AF65-F5344CB8AC3E}">
        <p14:creationId xmlns="" xmlns:p14="http://schemas.microsoft.com/office/powerpoint/2010/main" val="34787870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 text.</a:t>
            </a:r>
            <a:endParaRPr lang="en-US" dirty="0"/>
          </a:p>
        </p:txBody>
      </p:sp>
      <p:sp>
        <p:nvSpPr>
          <p:cNvPr id="4" name="Header Placeholder 3"/>
          <p:cNvSpPr>
            <a:spLocks noGrp="1"/>
          </p:cNvSpPr>
          <p:nvPr>
            <p:ph type="hdr" sz="quarter" idx="10"/>
          </p:nvPr>
        </p:nvSpPr>
        <p:spPr/>
        <p:txBody>
          <a:bodyPr/>
          <a:lstStyle/>
          <a:p>
            <a:pPr>
              <a:defRPr/>
            </a:pPr>
            <a:r>
              <a:rPr lang="en-US" smtClean="0"/>
              <a:t>Care Under fire</a:t>
            </a:r>
            <a:endParaRPr lang="en-US"/>
          </a:p>
        </p:txBody>
      </p:sp>
      <p:sp>
        <p:nvSpPr>
          <p:cNvPr id="5" name="Date Placeholder 4"/>
          <p:cNvSpPr>
            <a:spLocks noGrp="1"/>
          </p:cNvSpPr>
          <p:nvPr>
            <p:ph type="dt" idx="11"/>
          </p:nvPr>
        </p:nvSpPr>
        <p:spPr/>
        <p:txBody>
          <a:bodyPr/>
          <a:lstStyle/>
          <a:p>
            <a:fld id="{4254F1E9-213F-4F62-87CF-01D5D5DC5016}" type="datetime1">
              <a:rPr lang="en-US" altLang="en-US" smtClean="0"/>
              <a:pPr/>
              <a:t>11/17/2015</a:t>
            </a:fld>
            <a:endParaRPr lang="en-US" altLang="en-US"/>
          </a:p>
        </p:txBody>
      </p:sp>
      <p:sp>
        <p:nvSpPr>
          <p:cNvPr id="6" name="Footer Placeholder 5"/>
          <p:cNvSpPr>
            <a:spLocks noGrp="1"/>
          </p:cNvSpPr>
          <p:nvPr>
            <p:ph type="ftr" sz="quarter" idx="12"/>
          </p:nvPr>
        </p:nvSpPr>
        <p:spPr/>
        <p:txBody>
          <a:bodyPr/>
          <a:lstStyle/>
          <a:p>
            <a:pPr>
              <a:defRPr/>
            </a:pPr>
            <a:r>
              <a:rPr lang="en-US" smtClean="0"/>
              <a:t>DRAFT</a:t>
            </a:r>
            <a:endParaRPr lang="en-US"/>
          </a:p>
        </p:txBody>
      </p:sp>
      <p:sp>
        <p:nvSpPr>
          <p:cNvPr id="7" name="Slide Number Placeholder 6"/>
          <p:cNvSpPr>
            <a:spLocks noGrp="1"/>
          </p:cNvSpPr>
          <p:nvPr>
            <p:ph type="sldNum" sz="quarter" idx="13"/>
          </p:nvPr>
        </p:nvSpPr>
        <p:spPr/>
        <p:txBody>
          <a:bodyPr/>
          <a:lstStyle/>
          <a:p>
            <a:fld id="{9CB6F814-981C-4E7C-BCA7-C53EE885FB7B}" type="slidenum">
              <a:rPr lang="en-US" altLang="en-US" smtClean="0"/>
              <a:pPr/>
              <a:t>13</a:t>
            </a:fld>
            <a:endParaRPr lang="en-US" altLang="en-US"/>
          </a:p>
        </p:txBody>
      </p:sp>
    </p:spTree>
    <p:extLst>
      <p:ext uri="{BB962C8B-B14F-4D97-AF65-F5344CB8AC3E}">
        <p14:creationId xmlns="" xmlns:p14="http://schemas.microsoft.com/office/powerpoint/2010/main" val="279508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 text.</a:t>
            </a:r>
            <a:endParaRPr lang="en-US" dirty="0"/>
          </a:p>
        </p:txBody>
      </p:sp>
      <p:sp>
        <p:nvSpPr>
          <p:cNvPr id="4" name="Header Placeholder 3"/>
          <p:cNvSpPr>
            <a:spLocks noGrp="1"/>
          </p:cNvSpPr>
          <p:nvPr>
            <p:ph type="hdr" sz="quarter" idx="10"/>
          </p:nvPr>
        </p:nvSpPr>
        <p:spPr/>
        <p:txBody>
          <a:bodyPr/>
          <a:lstStyle/>
          <a:p>
            <a:pPr>
              <a:defRPr/>
            </a:pPr>
            <a:r>
              <a:rPr lang="en-US" smtClean="0"/>
              <a:t>Care Under fire</a:t>
            </a:r>
            <a:endParaRPr lang="en-US"/>
          </a:p>
        </p:txBody>
      </p:sp>
      <p:sp>
        <p:nvSpPr>
          <p:cNvPr id="5" name="Date Placeholder 4"/>
          <p:cNvSpPr>
            <a:spLocks noGrp="1"/>
          </p:cNvSpPr>
          <p:nvPr>
            <p:ph type="dt" idx="11"/>
          </p:nvPr>
        </p:nvSpPr>
        <p:spPr/>
        <p:txBody>
          <a:bodyPr/>
          <a:lstStyle/>
          <a:p>
            <a:fld id="{4254F1E9-213F-4F62-87CF-01D5D5DC5016}" type="datetime1">
              <a:rPr lang="en-US" altLang="en-US" smtClean="0"/>
              <a:pPr/>
              <a:t>11/17/2015</a:t>
            </a:fld>
            <a:endParaRPr lang="en-US" altLang="en-US"/>
          </a:p>
        </p:txBody>
      </p:sp>
      <p:sp>
        <p:nvSpPr>
          <p:cNvPr id="6" name="Footer Placeholder 5"/>
          <p:cNvSpPr>
            <a:spLocks noGrp="1"/>
          </p:cNvSpPr>
          <p:nvPr>
            <p:ph type="ftr" sz="quarter" idx="12"/>
          </p:nvPr>
        </p:nvSpPr>
        <p:spPr/>
        <p:txBody>
          <a:bodyPr/>
          <a:lstStyle/>
          <a:p>
            <a:pPr>
              <a:defRPr/>
            </a:pPr>
            <a:r>
              <a:rPr lang="en-US" smtClean="0"/>
              <a:t>DRAFT</a:t>
            </a:r>
            <a:endParaRPr lang="en-US"/>
          </a:p>
        </p:txBody>
      </p:sp>
      <p:sp>
        <p:nvSpPr>
          <p:cNvPr id="7" name="Slide Number Placeholder 6"/>
          <p:cNvSpPr>
            <a:spLocks noGrp="1"/>
          </p:cNvSpPr>
          <p:nvPr>
            <p:ph type="sldNum" sz="quarter" idx="13"/>
          </p:nvPr>
        </p:nvSpPr>
        <p:spPr/>
        <p:txBody>
          <a:bodyPr/>
          <a:lstStyle/>
          <a:p>
            <a:fld id="{9CB6F814-981C-4E7C-BCA7-C53EE885FB7B}" type="slidenum">
              <a:rPr lang="en-US" altLang="en-US" smtClean="0"/>
              <a:pPr/>
              <a:t>14</a:t>
            </a:fld>
            <a:endParaRPr lang="en-US" altLang="en-US"/>
          </a:p>
        </p:txBody>
      </p:sp>
    </p:spTree>
    <p:extLst>
      <p:ext uri="{BB962C8B-B14F-4D97-AF65-F5344CB8AC3E}">
        <p14:creationId xmlns="" xmlns:p14="http://schemas.microsoft.com/office/powerpoint/2010/main" val="30012197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 text.</a:t>
            </a:r>
            <a:endParaRPr lang="en-US" dirty="0"/>
          </a:p>
        </p:txBody>
      </p:sp>
      <p:sp>
        <p:nvSpPr>
          <p:cNvPr id="4" name="Header Placeholder 3"/>
          <p:cNvSpPr>
            <a:spLocks noGrp="1"/>
          </p:cNvSpPr>
          <p:nvPr>
            <p:ph type="hdr" sz="quarter" idx="10"/>
          </p:nvPr>
        </p:nvSpPr>
        <p:spPr/>
        <p:txBody>
          <a:bodyPr/>
          <a:lstStyle/>
          <a:p>
            <a:pPr>
              <a:defRPr/>
            </a:pPr>
            <a:r>
              <a:rPr lang="en-US" smtClean="0"/>
              <a:t>Care Under fire</a:t>
            </a:r>
            <a:endParaRPr lang="en-US"/>
          </a:p>
        </p:txBody>
      </p:sp>
      <p:sp>
        <p:nvSpPr>
          <p:cNvPr id="5" name="Date Placeholder 4"/>
          <p:cNvSpPr>
            <a:spLocks noGrp="1"/>
          </p:cNvSpPr>
          <p:nvPr>
            <p:ph type="dt" idx="11"/>
          </p:nvPr>
        </p:nvSpPr>
        <p:spPr/>
        <p:txBody>
          <a:bodyPr/>
          <a:lstStyle/>
          <a:p>
            <a:fld id="{4254F1E9-213F-4F62-87CF-01D5D5DC5016}" type="datetime1">
              <a:rPr lang="en-US" altLang="en-US" smtClean="0"/>
              <a:pPr/>
              <a:t>11/17/2015</a:t>
            </a:fld>
            <a:endParaRPr lang="en-US" altLang="en-US"/>
          </a:p>
        </p:txBody>
      </p:sp>
      <p:sp>
        <p:nvSpPr>
          <p:cNvPr id="6" name="Footer Placeholder 5"/>
          <p:cNvSpPr>
            <a:spLocks noGrp="1"/>
          </p:cNvSpPr>
          <p:nvPr>
            <p:ph type="ftr" sz="quarter" idx="12"/>
          </p:nvPr>
        </p:nvSpPr>
        <p:spPr/>
        <p:txBody>
          <a:bodyPr/>
          <a:lstStyle/>
          <a:p>
            <a:pPr>
              <a:defRPr/>
            </a:pPr>
            <a:r>
              <a:rPr lang="en-US" smtClean="0"/>
              <a:t>DRAFT</a:t>
            </a:r>
            <a:endParaRPr lang="en-US"/>
          </a:p>
        </p:txBody>
      </p:sp>
      <p:sp>
        <p:nvSpPr>
          <p:cNvPr id="7" name="Slide Number Placeholder 6"/>
          <p:cNvSpPr>
            <a:spLocks noGrp="1"/>
          </p:cNvSpPr>
          <p:nvPr>
            <p:ph type="sldNum" sz="quarter" idx="13"/>
          </p:nvPr>
        </p:nvSpPr>
        <p:spPr/>
        <p:txBody>
          <a:bodyPr/>
          <a:lstStyle/>
          <a:p>
            <a:fld id="{9CB6F814-981C-4E7C-BCA7-C53EE885FB7B}" type="slidenum">
              <a:rPr lang="en-US" altLang="en-US" smtClean="0"/>
              <a:pPr/>
              <a:t>15</a:t>
            </a:fld>
            <a:endParaRPr lang="en-US" altLang="en-US"/>
          </a:p>
        </p:txBody>
      </p:sp>
    </p:spTree>
    <p:extLst>
      <p:ext uri="{BB962C8B-B14F-4D97-AF65-F5344CB8AC3E}">
        <p14:creationId xmlns="" xmlns:p14="http://schemas.microsoft.com/office/powerpoint/2010/main" val="7410866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 text.</a:t>
            </a:r>
            <a:endParaRPr lang="en-US" dirty="0"/>
          </a:p>
        </p:txBody>
      </p:sp>
      <p:sp>
        <p:nvSpPr>
          <p:cNvPr id="4" name="Header Placeholder 3"/>
          <p:cNvSpPr>
            <a:spLocks noGrp="1"/>
          </p:cNvSpPr>
          <p:nvPr>
            <p:ph type="hdr" sz="quarter" idx="10"/>
          </p:nvPr>
        </p:nvSpPr>
        <p:spPr/>
        <p:txBody>
          <a:bodyPr/>
          <a:lstStyle/>
          <a:p>
            <a:pPr>
              <a:defRPr/>
            </a:pPr>
            <a:r>
              <a:rPr lang="en-US" smtClean="0"/>
              <a:t>Care Under fire</a:t>
            </a:r>
            <a:endParaRPr lang="en-US"/>
          </a:p>
        </p:txBody>
      </p:sp>
      <p:sp>
        <p:nvSpPr>
          <p:cNvPr id="5" name="Date Placeholder 4"/>
          <p:cNvSpPr>
            <a:spLocks noGrp="1"/>
          </p:cNvSpPr>
          <p:nvPr>
            <p:ph type="dt" idx="11"/>
          </p:nvPr>
        </p:nvSpPr>
        <p:spPr/>
        <p:txBody>
          <a:bodyPr/>
          <a:lstStyle/>
          <a:p>
            <a:fld id="{4254F1E9-213F-4F62-87CF-01D5D5DC5016}" type="datetime1">
              <a:rPr lang="en-US" altLang="en-US" smtClean="0"/>
              <a:pPr/>
              <a:t>11/17/2015</a:t>
            </a:fld>
            <a:endParaRPr lang="en-US" altLang="en-US"/>
          </a:p>
        </p:txBody>
      </p:sp>
      <p:sp>
        <p:nvSpPr>
          <p:cNvPr id="6" name="Footer Placeholder 5"/>
          <p:cNvSpPr>
            <a:spLocks noGrp="1"/>
          </p:cNvSpPr>
          <p:nvPr>
            <p:ph type="ftr" sz="quarter" idx="12"/>
          </p:nvPr>
        </p:nvSpPr>
        <p:spPr/>
        <p:txBody>
          <a:bodyPr/>
          <a:lstStyle/>
          <a:p>
            <a:pPr>
              <a:defRPr/>
            </a:pPr>
            <a:r>
              <a:rPr lang="en-US" smtClean="0"/>
              <a:t>DRAFT</a:t>
            </a:r>
            <a:endParaRPr lang="en-US"/>
          </a:p>
        </p:txBody>
      </p:sp>
      <p:sp>
        <p:nvSpPr>
          <p:cNvPr id="7" name="Slide Number Placeholder 6"/>
          <p:cNvSpPr>
            <a:spLocks noGrp="1"/>
          </p:cNvSpPr>
          <p:nvPr>
            <p:ph type="sldNum" sz="quarter" idx="13"/>
          </p:nvPr>
        </p:nvSpPr>
        <p:spPr/>
        <p:txBody>
          <a:bodyPr/>
          <a:lstStyle/>
          <a:p>
            <a:fld id="{9CB6F814-981C-4E7C-BCA7-C53EE885FB7B}" type="slidenum">
              <a:rPr lang="en-US" altLang="en-US" smtClean="0"/>
              <a:pPr/>
              <a:t>17</a:t>
            </a:fld>
            <a:endParaRPr lang="en-US" altLang="en-US"/>
          </a:p>
        </p:txBody>
      </p:sp>
    </p:spTree>
    <p:extLst>
      <p:ext uri="{BB962C8B-B14F-4D97-AF65-F5344CB8AC3E}">
        <p14:creationId xmlns="" xmlns:p14="http://schemas.microsoft.com/office/powerpoint/2010/main" val="1489842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 text.</a:t>
            </a:r>
            <a:endParaRPr lang="en-US" dirty="0"/>
          </a:p>
        </p:txBody>
      </p:sp>
      <p:sp>
        <p:nvSpPr>
          <p:cNvPr id="4" name="Header Placeholder 3"/>
          <p:cNvSpPr>
            <a:spLocks noGrp="1"/>
          </p:cNvSpPr>
          <p:nvPr>
            <p:ph type="hdr" sz="quarter" idx="10"/>
          </p:nvPr>
        </p:nvSpPr>
        <p:spPr/>
        <p:txBody>
          <a:bodyPr/>
          <a:lstStyle/>
          <a:p>
            <a:pPr>
              <a:defRPr/>
            </a:pPr>
            <a:r>
              <a:rPr lang="en-US" smtClean="0"/>
              <a:t>Care Under fire</a:t>
            </a:r>
            <a:endParaRPr lang="en-US"/>
          </a:p>
        </p:txBody>
      </p:sp>
      <p:sp>
        <p:nvSpPr>
          <p:cNvPr id="5" name="Date Placeholder 4"/>
          <p:cNvSpPr>
            <a:spLocks noGrp="1"/>
          </p:cNvSpPr>
          <p:nvPr>
            <p:ph type="dt" idx="11"/>
          </p:nvPr>
        </p:nvSpPr>
        <p:spPr/>
        <p:txBody>
          <a:bodyPr/>
          <a:lstStyle/>
          <a:p>
            <a:fld id="{4254F1E9-213F-4F62-87CF-01D5D5DC5016}" type="datetime1">
              <a:rPr lang="en-US" altLang="en-US" smtClean="0"/>
              <a:pPr/>
              <a:t>11/17/2015</a:t>
            </a:fld>
            <a:endParaRPr lang="en-US" altLang="en-US"/>
          </a:p>
        </p:txBody>
      </p:sp>
      <p:sp>
        <p:nvSpPr>
          <p:cNvPr id="6" name="Footer Placeholder 5"/>
          <p:cNvSpPr>
            <a:spLocks noGrp="1"/>
          </p:cNvSpPr>
          <p:nvPr>
            <p:ph type="ftr" sz="quarter" idx="12"/>
          </p:nvPr>
        </p:nvSpPr>
        <p:spPr/>
        <p:txBody>
          <a:bodyPr/>
          <a:lstStyle/>
          <a:p>
            <a:pPr>
              <a:defRPr/>
            </a:pPr>
            <a:r>
              <a:rPr lang="en-US" smtClean="0"/>
              <a:t>DRAFT</a:t>
            </a:r>
            <a:endParaRPr lang="en-US"/>
          </a:p>
        </p:txBody>
      </p:sp>
      <p:sp>
        <p:nvSpPr>
          <p:cNvPr id="7" name="Slide Number Placeholder 6"/>
          <p:cNvSpPr>
            <a:spLocks noGrp="1"/>
          </p:cNvSpPr>
          <p:nvPr>
            <p:ph type="sldNum" sz="quarter" idx="13"/>
          </p:nvPr>
        </p:nvSpPr>
        <p:spPr/>
        <p:txBody>
          <a:bodyPr/>
          <a:lstStyle/>
          <a:p>
            <a:fld id="{9CB6F814-981C-4E7C-BCA7-C53EE885FB7B}" type="slidenum">
              <a:rPr lang="en-US" altLang="en-US" smtClean="0"/>
              <a:pPr/>
              <a:t>18</a:t>
            </a:fld>
            <a:endParaRPr lang="en-US" altLang="en-US"/>
          </a:p>
        </p:txBody>
      </p:sp>
    </p:spTree>
    <p:extLst>
      <p:ext uri="{BB962C8B-B14F-4D97-AF65-F5344CB8AC3E}">
        <p14:creationId xmlns="" xmlns:p14="http://schemas.microsoft.com/office/powerpoint/2010/main" val="38949833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 text.</a:t>
            </a:r>
            <a:endParaRPr lang="en-US" dirty="0"/>
          </a:p>
        </p:txBody>
      </p:sp>
      <p:sp>
        <p:nvSpPr>
          <p:cNvPr id="4" name="Header Placeholder 3"/>
          <p:cNvSpPr>
            <a:spLocks noGrp="1"/>
          </p:cNvSpPr>
          <p:nvPr>
            <p:ph type="hdr" sz="quarter" idx="10"/>
          </p:nvPr>
        </p:nvSpPr>
        <p:spPr/>
        <p:txBody>
          <a:bodyPr/>
          <a:lstStyle/>
          <a:p>
            <a:pPr>
              <a:defRPr/>
            </a:pPr>
            <a:r>
              <a:rPr lang="en-US" smtClean="0"/>
              <a:t>Care Under fire</a:t>
            </a:r>
            <a:endParaRPr lang="en-US"/>
          </a:p>
        </p:txBody>
      </p:sp>
      <p:sp>
        <p:nvSpPr>
          <p:cNvPr id="5" name="Date Placeholder 4"/>
          <p:cNvSpPr>
            <a:spLocks noGrp="1"/>
          </p:cNvSpPr>
          <p:nvPr>
            <p:ph type="dt" idx="11"/>
          </p:nvPr>
        </p:nvSpPr>
        <p:spPr/>
        <p:txBody>
          <a:bodyPr/>
          <a:lstStyle/>
          <a:p>
            <a:fld id="{4254F1E9-213F-4F62-87CF-01D5D5DC5016}" type="datetime1">
              <a:rPr lang="en-US" altLang="en-US" smtClean="0"/>
              <a:pPr/>
              <a:t>11/17/2015</a:t>
            </a:fld>
            <a:endParaRPr lang="en-US" altLang="en-US"/>
          </a:p>
        </p:txBody>
      </p:sp>
      <p:sp>
        <p:nvSpPr>
          <p:cNvPr id="6" name="Footer Placeholder 5"/>
          <p:cNvSpPr>
            <a:spLocks noGrp="1"/>
          </p:cNvSpPr>
          <p:nvPr>
            <p:ph type="ftr" sz="quarter" idx="12"/>
          </p:nvPr>
        </p:nvSpPr>
        <p:spPr/>
        <p:txBody>
          <a:bodyPr/>
          <a:lstStyle/>
          <a:p>
            <a:pPr>
              <a:defRPr/>
            </a:pPr>
            <a:r>
              <a:rPr lang="en-US" smtClean="0"/>
              <a:t>DRAFT</a:t>
            </a:r>
            <a:endParaRPr lang="en-US"/>
          </a:p>
        </p:txBody>
      </p:sp>
      <p:sp>
        <p:nvSpPr>
          <p:cNvPr id="7" name="Slide Number Placeholder 6"/>
          <p:cNvSpPr>
            <a:spLocks noGrp="1"/>
          </p:cNvSpPr>
          <p:nvPr>
            <p:ph type="sldNum" sz="quarter" idx="13"/>
          </p:nvPr>
        </p:nvSpPr>
        <p:spPr/>
        <p:txBody>
          <a:bodyPr/>
          <a:lstStyle/>
          <a:p>
            <a:fld id="{9CB6F814-981C-4E7C-BCA7-C53EE885FB7B}" type="slidenum">
              <a:rPr lang="en-US" altLang="en-US" smtClean="0"/>
              <a:pPr/>
              <a:t>19</a:t>
            </a:fld>
            <a:endParaRPr lang="en-US" altLang="en-US"/>
          </a:p>
        </p:txBody>
      </p:sp>
    </p:spTree>
    <p:extLst>
      <p:ext uri="{BB962C8B-B14F-4D97-AF65-F5344CB8AC3E}">
        <p14:creationId xmlns="" xmlns:p14="http://schemas.microsoft.com/office/powerpoint/2010/main" val="5351278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 text.</a:t>
            </a:r>
            <a:endParaRPr lang="en-US" dirty="0"/>
          </a:p>
        </p:txBody>
      </p:sp>
      <p:sp>
        <p:nvSpPr>
          <p:cNvPr id="4" name="Header Placeholder 3"/>
          <p:cNvSpPr>
            <a:spLocks noGrp="1"/>
          </p:cNvSpPr>
          <p:nvPr>
            <p:ph type="hdr" sz="quarter" idx="10"/>
          </p:nvPr>
        </p:nvSpPr>
        <p:spPr/>
        <p:txBody>
          <a:bodyPr/>
          <a:lstStyle/>
          <a:p>
            <a:pPr>
              <a:defRPr/>
            </a:pPr>
            <a:r>
              <a:rPr lang="en-US" smtClean="0"/>
              <a:t>Care Under fire</a:t>
            </a:r>
            <a:endParaRPr lang="en-US"/>
          </a:p>
        </p:txBody>
      </p:sp>
      <p:sp>
        <p:nvSpPr>
          <p:cNvPr id="5" name="Date Placeholder 4"/>
          <p:cNvSpPr>
            <a:spLocks noGrp="1"/>
          </p:cNvSpPr>
          <p:nvPr>
            <p:ph type="dt" idx="11"/>
          </p:nvPr>
        </p:nvSpPr>
        <p:spPr/>
        <p:txBody>
          <a:bodyPr/>
          <a:lstStyle/>
          <a:p>
            <a:fld id="{4254F1E9-213F-4F62-87CF-01D5D5DC5016}" type="datetime1">
              <a:rPr lang="en-US" altLang="en-US" smtClean="0"/>
              <a:pPr/>
              <a:t>11/17/2015</a:t>
            </a:fld>
            <a:endParaRPr lang="en-US" altLang="en-US"/>
          </a:p>
        </p:txBody>
      </p:sp>
      <p:sp>
        <p:nvSpPr>
          <p:cNvPr id="6" name="Footer Placeholder 5"/>
          <p:cNvSpPr>
            <a:spLocks noGrp="1"/>
          </p:cNvSpPr>
          <p:nvPr>
            <p:ph type="ftr" sz="quarter" idx="12"/>
          </p:nvPr>
        </p:nvSpPr>
        <p:spPr/>
        <p:txBody>
          <a:bodyPr/>
          <a:lstStyle/>
          <a:p>
            <a:pPr>
              <a:defRPr/>
            </a:pPr>
            <a:r>
              <a:rPr lang="en-US" smtClean="0"/>
              <a:t>DRAFT</a:t>
            </a:r>
            <a:endParaRPr lang="en-US"/>
          </a:p>
        </p:txBody>
      </p:sp>
      <p:sp>
        <p:nvSpPr>
          <p:cNvPr id="7" name="Slide Number Placeholder 6"/>
          <p:cNvSpPr>
            <a:spLocks noGrp="1"/>
          </p:cNvSpPr>
          <p:nvPr>
            <p:ph type="sldNum" sz="quarter" idx="13"/>
          </p:nvPr>
        </p:nvSpPr>
        <p:spPr/>
        <p:txBody>
          <a:bodyPr/>
          <a:lstStyle/>
          <a:p>
            <a:fld id="{9CB6F814-981C-4E7C-BCA7-C53EE885FB7B}" type="slidenum">
              <a:rPr lang="en-US" altLang="en-US" smtClean="0"/>
              <a:pPr/>
              <a:t>20</a:t>
            </a:fld>
            <a:endParaRPr lang="en-US" altLang="en-US"/>
          </a:p>
        </p:txBody>
      </p:sp>
    </p:spTree>
    <p:extLst>
      <p:ext uri="{BB962C8B-B14F-4D97-AF65-F5344CB8AC3E}">
        <p14:creationId xmlns="" xmlns:p14="http://schemas.microsoft.com/office/powerpoint/2010/main" val="9516546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a:t>
            </a:r>
            <a:r>
              <a:rPr lang="en-US" baseline="0" dirty="0" smtClean="0"/>
              <a:t> text.</a:t>
            </a:r>
            <a:endParaRPr lang="en-US" dirty="0"/>
          </a:p>
        </p:txBody>
      </p:sp>
      <p:sp>
        <p:nvSpPr>
          <p:cNvPr id="4" name="Header Placeholder 3"/>
          <p:cNvSpPr>
            <a:spLocks noGrp="1"/>
          </p:cNvSpPr>
          <p:nvPr>
            <p:ph type="hdr" sz="quarter" idx="10"/>
          </p:nvPr>
        </p:nvSpPr>
        <p:spPr/>
        <p:txBody>
          <a:bodyPr/>
          <a:lstStyle/>
          <a:p>
            <a:pPr>
              <a:defRPr/>
            </a:pPr>
            <a:r>
              <a:rPr lang="en-US" smtClean="0"/>
              <a:t>Care Under fire</a:t>
            </a:r>
            <a:endParaRPr lang="en-US"/>
          </a:p>
        </p:txBody>
      </p:sp>
      <p:sp>
        <p:nvSpPr>
          <p:cNvPr id="5" name="Date Placeholder 4"/>
          <p:cNvSpPr>
            <a:spLocks noGrp="1"/>
          </p:cNvSpPr>
          <p:nvPr>
            <p:ph type="dt" idx="11"/>
          </p:nvPr>
        </p:nvSpPr>
        <p:spPr/>
        <p:txBody>
          <a:bodyPr/>
          <a:lstStyle/>
          <a:p>
            <a:fld id="{4254F1E9-213F-4F62-87CF-01D5D5DC5016}" type="datetime1">
              <a:rPr lang="en-US" altLang="en-US" smtClean="0"/>
              <a:pPr/>
              <a:t>11/17/2015</a:t>
            </a:fld>
            <a:endParaRPr lang="en-US" altLang="en-US"/>
          </a:p>
        </p:txBody>
      </p:sp>
      <p:sp>
        <p:nvSpPr>
          <p:cNvPr id="6" name="Footer Placeholder 5"/>
          <p:cNvSpPr>
            <a:spLocks noGrp="1"/>
          </p:cNvSpPr>
          <p:nvPr>
            <p:ph type="ftr" sz="quarter" idx="12"/>
          </p:nvPr>
        </p:nvSpPr>
        <p:spPr/>
        <p:txBody>
          <a:bodyPr/>
          <a:lstStyle/>
          <a:p>
            <a:pPr>
              <a:defRPr/>
            </a:pPr>
            <a:r>
              <a:rPr lang="en-US" smtClean="0"/>
              <a:t>DRAFT</a:t>
            </a:r>
            <a:endParaRPr lang="en-US"/>
          </a:p>
        </p:txBody>
      </p:sp>
      <p:sp>
        <p:nvSpPr>
          <p:cNvPr id="7" name="Slide Number Placeholder 6"/>
          <p:cNvSpPr>
            <a:spLocks noGrp="1"/>
          </p:cNvSpPr>
          <p:nvPr>
            <p:ph type="sldNum" sz="quarter" idx="13"/>
          </p:nvPr>
        </p:nvSpPr>
        <p:spPr/>
        <p:txBody>
          <a:bodyPr/>
          <a:lstStyle/>
          <a:p>
            <a:fld id="{9CB6F814-981C-4E7C-BCA7-C53EE885FB7B}" type="slidenum">
              <a:rPr lang="en-US" altLang="en-US" smtClean="0"/>
              <a:pPr/>
              <a:t>21</a:t>
            </a:fld>
            <a:endParaRPr lang="en-US" altLang="en-US"/>
          </a:p>
        </p:txBody>
      </p:sp>
    </p:spTree>
    <p:extLst>
      <p:ext uri="{BB962C8B-B14F-4D97-AF65-F5344CB8AC3E}">
        <p14:creationId xmlns="" xmlns:p14="http://schemas.microsoft.com/office/powerpoint/2010/main" val="11126120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Rectangle 2"/>
          <p:cNvSpPr>
            <a:spLocks noGrp="1" noChangeArrowheads="1"/>
          </p:cNvSpPr>
          <p:nvPr>
            <p:ph type="hdr" sz="quarter"/>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panose="020B0604020202020204" pitchFamily="34" charset="0"/>
                <a:ea typeface="MS PGothic" panose="020B0600070205080204" pitchFamily="34" charset="-128"/>
              </a:defRPr>
            </a:lvl1pPr>
            <a:lvl2pPr marL="742950" indent="-285750" defTabSz="931863"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931863"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931863"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931863"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93186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93186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93186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93186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altLang="en-US" sz="1200" smtClean="0"/>
              <a:t>Care Under fire</a:t>
            </a:r>
          </a:p>
        </p:txBody>
      </p:sp>
      <p:sp>
        <p:nvSpPr>
          <p:cNvPr id="135170" name="Rectangle 3"/>
          <p:cNvSpPr>
            <a:spLocks noGrp="1" noChangeArrowheads="1"/>
          </p:cNvSpPr>
          <p:nvPr>
            <p:ph type="dt" sz="quarter"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panose="020B0604020202020204" pitchFamily="34" charset="0"/>
                <a:ea typeface="MS PGothic" panose="020B0600070205080204" pitchFamily="34" charset="-128"/>
              </a:defRPr>
            </a:lvl1pPr>
            <a:lvl2pPr marL="742950" indent="-285750" defTabSz="931863"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931863"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931863"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931863"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93186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93186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93186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93186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DE0B2FE3-1A3B-49D6-9704-486BD5ACF169}" type="datetime1">
              <a:rPr lang="en-US" altLang="en-US" sz="1200"/>
              <a:pPr eaLnBrk="1" hangingPunct="1"/>
              <a:t>11/17/2015</a:t>
            </a:fld>
            <a:endParaRPr lang="en-US" altLang="en-US" sz="1200"/>
          </a:p>
        </p:txBody>
      </p:sp>
      <p:sp>
        <p:nvSpPr>
          <p:cNvPr id="135171" name="Rectangle 6"/>
          <p:cNvSpPr>
            <a:spLocks noGrp="1" noChangeArrowheads="1"/>
          </p:cNvSpPr>
          <p:nvPr>
            <p:ph type="ftr" sz="quarter" idx="4"/>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panose="020B0604020202020204" pitchFamily="34" charset="0"/>
                <a:ea typeface="MS PGothic" panose="020B0600070205080204" pitchFamily="34" charset="-128"/>
              </a:defRPr>
            </a:lvl1pPr>
            <a:lvl2pPr marL="742950" indent="-285750" defTabSz="931863"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931863"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931863"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931863"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93186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93186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93186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93186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altLang="en-US" sz="1200" smtClean="0"/>
              <a:t>DRAFT</a:t>
            </a:r>
          </a:p>
        </p:txBody>
      </p:sp>
      <p:sp>
        <p:nvSpPr>
          <p:cNvPr id="135172"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panose="020B0604020202020204" pitchFamily="34" charset="0"/>
                <a:ea typeface="MS PGothic" panose="020B0600070205080204" pitchFamily="34" charset="-128"/>
              </a:defRPr>
            </a:lvl1pPr>
            <a:lvl2pPr marL="742950" indent="-285750" defTabSz="931863"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931863"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931863"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931863"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93186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93186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93186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93186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E90F4085-A673-451F-BD0C-A212B7AC3141}" type="slidenum">
              <a:rPr lang="en-US" altLang="en-US" sz="1200"/>
              <a:pPr eaLnBrk="1" hangingPunct="1"/>
              <a:t>2</a:t>
            </a:fld>
            <a:endParaRPr lang="en-US" altLang="en-US" sz="1200"/>
          </a:p>
        </p:txBody>
      </p:sp>
      <p:sp>
        <p:nvSpPr>
          <p:cNvPr id="135173" name="Rectangle 2"/>
          <p:cNvSpPr>
            <a:spLocks noGrp="1" noRot="1" noChangeAspect="1" noChangeArrowheads="1" noTextEdit="1"/>
          </p:cNvSpPr>
          <p:nvPr>
            <p:ph type="sldImg"/>
          </p:nvPr>
        </p:nvSpPr>
        <p:spPr>
          <a:ln/>
        </p:spPr>
      </p:sp>
      <p:sp>
        <p:nvSpPr>
          <p:cNvPr id="135174" name="Rectangle 3"/>
          <p:cNvSpPr>
            <a:spLocks noGrp="1" noChangeArrowheads="1"/>
          </p:cNvSpPr>
          <p:nvPr>
            <p:ph type="body" idx="1"/>
          </p:nvPr>
        </p:nvSpPr>
        <p:spPr>
          <a:xfrm>
            <a:off x="935038" y="4416425"/>
            <a:ext cx="5140325" cy="4183063"/>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US" altLang="en-US" sz="1400" smtClean="0">
                <a:latin typeface="Arial" panose="020B0604020202020204" pitchFamily="34" charset="0"/>
              </a:rPr>
              <a:t>If you can only do ONE thing for the casualty – stop him from bleeding to death.</a:t>
            </a:r>
          </a:p>
          <a:p>
            <a:pPr eaLnBrk="1" hangingPunct="1"/>
            <a:r>
              <a:rPr lang="en-US" altLang="en-US" sz="1400" smtClean="0">
                <a:latin typeface="Arial" panose="020B0604020202020204" pitchFamily="34" charset="0"/>
              </a:rPr>
              <a:t>Do not treat minor bleeding during Care Under Fire.</a:t>
            </a:r>
          </a:p>
        </p:txBody>
      </p:sp>
    </p:spTree>
    <p:extLst>
      <p:ext uri="{BB962C8B-B14F-4D97-AF65-F5344CB8AC3E}">
        <p14:creationId xmlns="" xmlns:p14="http://schemas.microsoft.com/office/powerpoint/2010/main" val="32934307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5" name="Rectangle 2"/>
          <p:cNvSpPr>
            <a:spLocks noGrp="1" noChangeArrowheads="1"/>
          </p:cNvSpPr>
          <p:nvPr>
            <p:ph type="hdr" sz="quarter"/>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panose="020B0604020202020204" pitchFamily="34" charset="0"/>
                <a:ea typeface="MS PGothic" panose="020B0600070205080204" pitchFamily="34" charset="-128"/>
              </a:defRPr>
            </a:lvl1pPr>
            <a:lvl2pPr marL="742950" indent="-285750" defTabSz="931863"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931863"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931863"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931863"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93186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93186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93186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93186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altLang="en-US" sz="1200" smtClean="0"/>
              <a:t>Care Under fire</a:t>
            </a:r>
          </a:p>
        </p:txBody>
      </p:sp>
      <p:sp>
        <p:nvSpPr>
          <p:cNvPr id="149506" name="Rectangle 3"/>
          <p:cNvSpPr>
            <a:spLocks noGrp="1" noChangeArrowheads="1"/>
          </p:cNvSpPr>
          <p:nvPr>
            <p:ph type="dt" sz="quarter"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panose="020B0604020202020204" pitchFamily="34" charset="0"/>
                <a:ea typeface="MS PGothic" panose="020B0600070205080204" pitchFamily="34" charset="-128"/>
              </a:defRPr>
            </a:lvl1pPr>
            <a:lvl2pPr marL="742950" indent="-285750" defTabSz="931863"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931863"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931863"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931863"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93186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93186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93186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93186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15C484E2-1F0E-493A-A92C-CD8DA7819751}" type="datetime1">
              <a:rPr lang="en-US" altLang="en-US" sz="1200"/>
              <a:pPr eaLnBrk="1" hangingPunct="1"/>
              <a:t>11/17/2015</a:t>
            </a:fld>
            <a:endParaRPr lang="en-US" altLang="en-US" sz="1200"/>
          </a:p>
        </p:txBody>
      </p:sp>
      <p:sp>
        <p:nvSpPr>
          <p:cNvPr id="149507" name="Rectangle 6"/>
          <p:cNvSpPr>
            <a:spLocks noGrp="1" noChangeArrowheads="1"/>
          </p:cNvSpPr>
          <p:nvPr>
            <p:ph type="ftr" sz="quarter" idx="4"/>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panose="020B0604020202020204" pitchFamily="34" charset="0"/>
                <a:ea typeface="MS PGothic" panose="020B0600070205080204" pitchFamily="34" charset="-128"/>
              </a:defRPr>
            </a:lvl1pPr>
            <a:lvl2pPr marL="742950" indent="-285750" defTabSz="931863"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931863"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931863"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931863"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93186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93186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93186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93186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altLang="en-US" sz="1200" smtClean="0"/>
              <a:t>DRAFT</a:t>
            </a:r>
          </a:p>
        </p:txBody>
      </p:sp>
      <p:sp>
        <p:nvSpPr>
          <p:cNvPr id="149508"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panose="020B0604020202020204" pitchFamily="34" charset="0"/>
                <a:ea typeface="MS PGothic" panose="020B0600070205080204" pitchFamily="34" charset="-128"/>
              </a:defRPr>
            </a:lvl1pPr>
            <a:lvl2pPr marL="742950" indent="-285750" defTabSz="931863"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931863"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931863"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931863"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93186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93186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93186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93186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83B52E3F-43E4-40A2-858A-C41ED1D05531}" type="slidenum">
              <a:rPr lang="en-US" altLang="en-US" sz="1200"/>
              <a:pPr eaLnBrk="1" hangingPunct="1"/>
              <a:t>22</a:t>
            </a:fld>
            <a:endParaRPr lang="en-US" altLang="en-US" sz="1200"/>
          </a:p>
        </p:txBody>
      </p:sp>
      <p:sp>
        <p:nvSpPr>
          <p:cNvPr id="149509" name="Rectangle 2"/>
          <p:cNvSpPr>
            <a:spLocks noGrp="1" noRot="1" noChangeAspect="1" noChangeArrowheads="1" noTextEdit="1"/>
          </p:cNvSpPr>
          <p:nvPr>
            <p:ph type="sldImg"/>
          </p:nvPr>
        </p:nvSpPr>
        <p:spPr>
          <a:ln/>
        </p:spPr>
      </p:sp>
      <p:sp>
        <p:nvSpPr>
          <p:cNvPr id="149510"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US" altLang="en-US" dirty="0" smtClean="0">
                <a:latin typeface="Arial" panose="020B0604020202020204" pitchFamily="34" charset="0"/>
              </a:rPr>
              <a:t>Read text.</a:t>
            </a:r>
          </a:p>
        </p:txBody>
      </p:sp>
    </p:spTree>
    <p:extLst>
      <p:ext uri="{BB962C8B-B14F-4D97-AF65-F5344CB8AC3E}">
        <p14:creationId xmlns="" xmlns:p14="http://schemas.microsoft.com/office/powerpoint/2010/main" val="28084792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09" name="Slide Image Placeholder 1"/>
          <p:cNvSpPr>
            <a:spLocks noGrp="1" noRot="1" noChangeAspect="1" noTextEdit="1"/>
          </p:cNvSpPr>
          <p:nvPr>
            <p:ph type="sldImg"/>
          </p:nvPr>
        </p:nvSpPr>
        <p:spPr>
          <a:ln/>
        </p:spPr>
      </p:sp>
      <p:sp>
        <p:nvSpPr>
          <p:cNvPr id="196610"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ltLang="en-US" dirty="0" smtClean="0">
                <a:latin typeface="Arial" panose="020B0604020202020204" pitchFamily="34" charset="0"/>
              </a:rPr>
              <a:t>The SOFTT is also recommended by ISR and the CoTCCC. It was found to be  100% effective in stopping arterial flow in arms and legs in laboratory testing. Anecdotal reports say the SOFTT may be more effective than the C-A-T in individuals with large legs. It is not fielded as widely as the C-A-T at present, but feedback from medics regarding its use has been good. </a:t>
            </a:r>
          </a:p>
          <a:p>
            <a:endParaRPr lang="en-US" altLang="en-US" dirty="0" smtClean="0">
              <a:latin typeface="Arial" panose="020B0604020202020204" pitchFamily="34" charset="0"/>
            </a:endParaRPr>
          </a:p>
          <a:p>
            <a:r>
              <a:rPr lang="en-US" altLang="en-US" dirty="0" smtClean="0">
                <a:latin typeface="Arial" panose="020B0604020202020204" pitchFamily="34" charset="0"/>
              </a:rPr>
              <a:t>(NOTE: </a:t>
            </a:r>
            <a:r>
              <a:rPr lang="en-US" altLang="en-US" smtClean="0">
                <a:latin typeface="Arial" panose="020B0604020202020204" pitchFamily="34" charset="0"/>
              </a:rPr>
              <a:t>Instructional slides and a video </a:t>
            </a:r>
            <a:r>
              <a:rPr lang="en-US" altLang="en-US" dirty="0" smtClean="0">
                <a:latin typeface="Arial" panose="020B0604020202020204" pitchFamily="34" charset="0"/>
              </a:rPr>
              <a:t>for the SOFTT may be found </a:t>
            </a:r>
            <a:r>
              <a:rPr lang="en-US" altLang="en-US" smtClean="0">
                <a:latin typeface="Arial" panose="020B0604020202020204" pitchFamily="34" charset="0"/>
              </a:rPr>
              <a:t>in the Supplementary </a:t>
            </a:r>
            <a:r>
              <a:rPr lang="en-US" altLang="en-US" dirty="0" smtClean="0">
                <a:latin typeface="Arial" panose="020B0604020202020204" pitchFamily="34" charset="0"/>
              </a:rPr>
              <a:t>Modules folder.)</a:t>
            </a:r>
          </a:p>
          <a:p>
            <a:endParaRPr lang="en-US" altLang="en-US" dirty="0" smtClean="0">
              <a:latin typeface="Arial" panose="020B0604020202020204" pitchFamily="34" charset="0"/>
            </a:endParaRPr>
          </a:p>
        </p:txBody>
      </p:sp>
      <p:sp>
        <p:nvSpPr>
          <p:cNvPr id="4" name="Header Placeholder 3"/>
          <p:cNvSpPr>
            <a:spLocks noGrp="1"/>
          </p:cNvSpPr>
          <p:nvPr>
            <p:ph type="hdr" sz="quarter"/>
          </p:nvPr>
        </p:nvSpPr>
        <p:spPr/>
        <p:txBody>
          <a:bodyPr/>
          <a:lstStyle/>
          <a:p>
            <a:pPr>
              <a:defRPr/>
            </a:pPr>
            <a:r>
              <a:rPr lang="en-US" smtClean="0"/>
              <a:t>Care Under fire</a:t>
            </a:r>
            <a:endParaRPr lang="en-US"/>
          </a:p>
        </p:txBody>
      </p:sp>
      <p:sp>
        <p:nvSpPr>
          <p:cNvPr id="196612" name="Date Placeholder 4"/>
          <p:cNvSpPr>
            <a:spLocks noGrp="1"/>
          </p:cNvSpPr>
          <p:nvPr>
            <p:ph type="dt" sz="quarter"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panose="020B0604020202020204" pitchFamily="34" charset="0"/>
                <a:ea typeface="MS PGothic" panose="020B0600070205080204" pitchFamily="34" charset="-128"/>
              </a:defRPr>
            </a:lvl1pPr>
            <a:lvl2pPr marL="742950" indent="-285750" defTabSz="931863"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931863"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931863"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931863"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93186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93186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93186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93186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D11516A0-1A46-4EF7-90D2-A89AEAE25207}" type="datetime1">
              <a:rPr lang="en-US" altLang="en-US" sz="1200"/>
              <a:pPr eaLnBrk="1" hangingPunct="1"/>
              <a:t>11/17/2015</a:t>
            </a:fld>
            <a:endParaRPr lang="en-US" altLang="en-US" sz="1200"/>
          </a:p>
        </p:txBody>
      </p:sp>
      <p:sp>
        <p:nvSpPr>
          <p:cNvPr id="6" name="Footer Placeholder 5"/>
          <p:cNvSpPr>
            <a:spLocks noGrp="1"/>
          </p:cNvSpPr>
          <p:nvPr>
            <p:ph type="ftr" sz="quarter" idx="4"/>
          </p:nvPr>
        </p:nvSpPr>
        <p:spPr/>
        <p:txBody>
          <a:bodyPr/>
          <a:lstStyle/>
          <a:p>
            <a:pPr>
              <a:defRPr/>
            </a:pPr>
            <a:r>
              <a:rPr lang="en-US" smtClean="0"/>
              <a:t>DRAFT</a:t>
            </a:r>
            <a:endParaRPr lang="en-US"/>
          </a:p>
        </p:txBody>
      </p:sp>
      <p:sp>
        <p:nvSpPr>
          <p:cNvPr id="196614" name="Slide Number Placeholder 6"/>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panose="020B0604020202020204" pitchFamily="34" charset="0"/>
                <a:ea typeface="MS PGothic" panose="020B0600070205080204" pitchFamily="34" charset="-128"/>
              </a:defRPr>
            </a:lvl1pPr>
            <a:lvl2pPr marL="742950" indent="-285750" defTabSz="931863"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931863"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931863"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931863"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93186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93186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93186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93186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2D11F275-1846-4145-B88B-2510D2908C32}" type="slidenum">
              <a:rPr lang="en-US" altLang="en-US" sz="1200"/>
              <a:pPr eaLnBrk="1" hangingPunct="1"/>
              <a:t>23</a:t>
            </a:fld>
            <a:endParaRPr lang="en-US" altLang="en-US" sz="1200"/>
          </a:p>
        </p:txBody>
      </p:sp>
    </p:spTree>
    <p:extLst>
      <p:ext uri="{BB962C8B-B14F-4D97-AF65-F5344CB8AC3E}">
        <p14:creationId xmlns="" xmlns:p14="http://schemas.microsoft.com/office/powerpoint/2010/main" val="25599680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7" name="Slide Image Placeholder 1"/>
          <p:cNvSpPr>
            <a:spLocks noGrp="1" noRot="1" noChangeAspect="1" noTextEdit="1"/>
          </p:cNvSpPr>
          <p:nvPr>
            <p:ph type="sldImg"/>
          </p:nvPr>
        </p:nvSpPr>
        <p:spPr>
          <a:ln/>
        </p:spPr>
      </p:sp>
      <p:sp>
        <p:nvSpPr>
          <p:cNvPr id="198658"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ltLang="en-US" dirty="0" smtClean="0">
                <a:latin typeface="Arial" panose="020B0604020202020204" pitchFamily="34" charset="0"/>
              </a:rPr>
              <a:t>The EMT from </a:t>
            </a:r>
            <a:r>
              <a:rPr lang="en-US" altLang="en-US" dirty="0" err="1" smtClean="0">
                <a:latin typeface="Arial" panose="020B0604020202020204" pitchFamily="34" charset="0"/>
              </a:rPr>
              <a:t>Delfi</a:t>
            </a:r>
            <a:r>
              <a:rPr lang="en-US" altLang="en-US" dirty="0" smtClean="0">
                <a:latin typeface="Arial" panose="020B0604020202020204" pitchFamily="34" charset="0"/>
              </a:rPr>
              <a:t> was found to be as effective as the C-A-T in testing at the ISR. It was found to be better than the C-A-T in reports from Military Treatment Facilities in theater. The EMT is significantly more </a:t>
            </a:r>
            <a:r>
              <a:rPr lang="en-US" altLang="en-US" smtClean="0">
                <a:latin typeface="Arial" panose="020B0604020202020204" pitchFamily="34" charset="0"/>
              </a:rPr>
              <a:t>expensive.</a:t>
            </a:r>
            <a:endParaRPr lang="en-US" altLang="en-US" dirty="0" smtClean="0">
              <a:latin typeface="Arial" panose="020B0604020202020204" pitchFamily="34" charset="0"/>
            </a:endParaRPr>
          </a:p>
        </p:txBody>
      </p:sp>
      <p:sp>
        <p:nvSpPr>
          <p:cNvPr id="4" name="Header Placeholder 3"/>
          <p:cNvSpPr>
            <a:spLocks noGrp="1"/>
          </p:cNvSpPr>
          <p:nvPr>
            <p:ph type="hdr" sz="quarter"/>
          </p:nvPr>
        </p:nvSpPr>
        <p:spPr/>
        <p:txBody>
          <a:bodyPr/>
          <a:lstStyle/>
          <a:p>
            <a:pPr>
              <a:defRPr/>
            </a:pPr>
            <a:r>
              <a:rPr lang="en-US" smtClean="0"/>
              <a:t>Care Under fire</a:t>
            </a:r>
            <a:endParaRPr lang="en-US"/>
          </a:p>
        </p:txBody>
      </p:sp>
      <p:sp>
        <p:nvSpPr>
          <p:cNvPr id="198660" name="Date Placeholder 4"/>
          <p:cNvSpPr>
            <a:spLocks noGrp="1"/>
          </p:cNvSpPr>
          <p:nvPr>
            <p:ph type="dt" sz="quarter"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panose="020B0604020202020204" pitchFamily="34" charset="0"/>
                <a:ea typeface="MS PGothic" panose="020B0600070205080204" pitchFamily="34" charset="-128"/>
              </a:defRPr>
            </a:lvl1pPr>
            <a:lvl2pPr marL="742950" indent="-285750" defTabSz="931863"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931863"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931863"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931863"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93186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93186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93186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93186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832840CB-5C1E-4EA9-A996-C769376D9243}" type="datetime1">
              <a:rPr lang="en-US" altLang="en-US" sz="1200"/>
              <a:pPr eaLnBrk="1" hangingPunct="1"/>
              <a:t>11/17/2015</a:t>
            </a:fld>
            <a:endParaRPr lang="en-US" altLang="en-US" sz="1200"/>
          </a:p>
        </p:txBody>
      </p:sp>
      <p:sp>
        <p:nvSpPr>
          <p:cNvPr id="6" name="Footer Placeholder 5"/>
          <p:cNvSpPr>
            <a:spLocks noGrp="1"/>
          </p:cNvSpPr>
          <p:nvPr>
            <p:ph type="ftr" sz="quarter" idx="4"/>
          </p:nvPr>
        </p:nvSpPr>
        <p:spPr/>
        <p:txBody>
          <a:bodyPr/>
          <a:lstStyle/>
          <a:p>
            <a:pPr>
              <a:defRPr/>
            </a:pPr>
            <a:r>
              <a:rPr lang="en-US" smtClean="0"/>
              <a:t>DRAFT</a:t>
            </a:r>
            <a:endParaRPr lang="en-US"/>
          </a:p>
        </p:txBody>
      </p:sp>
      <p:sp>
        <p:nvSpPr>
          <p:cNvPr id="198662" name="Slide Number Placeholder 6"/>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panose="020B0604020202020204" pitchFamily="34" charset="0"/>
                <a:ea typeface="MS PGothic" panose="020B0600070205080204" pitchFamily="34" charset="-128"/>
              </a:defRPr>
            </a:lvl1pPr>
            <a:lvl2pPr marL="742950" indent="-285750" defTabSz="931863"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931863"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931863"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931863"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93186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93186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93186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93186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3190BA2D-3AB4-4F63-955C-772A64DE0FCF}" type="slidenum">
              <a:rPr lang="en-US" altLang="en-US" sz="1200"/>
              <a:pPr eaLnBrk="1" hangingPunct="1"/>
              <a:t>24</a:t>
            </a:fld>
            <a:endParaRPr lang="en-US" altLang="en-US" sz="1200"/>
          </a:p>
        </p:txBody>
      </p:sp>
    </p:spTree>
    <p:extLst>
      <p:ext uri="{BB962C8B-B14F-4D97-AF65-F5344CB8AC3E}">
        <p14:creationId xmlns="" xmlns:p14="http://schemas.microsoft.com/office/powerpoint/2010/main" val="27487080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5" name="Rectangle 2"/>
          <p:cNvSpPr>
            <a:spLocks noGrp="1" noRot="1" noChangeAspect="1" noChangeArrowheads="1" noTextEdit="1"/>
          </p:cNvSpPr>
          <p:nvPr>
            <p:ph type="sldImg"/>
          </p:nvPr>
        </p:nvSpPr>
        <p:spPr>
          <a:ln/>
        </p:spPr>
      </p:sp>
      <p:sp>
        <p:nvSpPr>
          <p:cNvPr id="200706"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rPr>
              <a:t>Most importantly – apply tourniquets </a:t>
            </a:r>
            <a:r>
              <a:rPr lang="en-US" altLang="en-US" b="1" u="sng" smtClean="0">
                <a:latin typeface="Arial" panose="020B0604020202020204" pitchFamily="34" charset="0"/>
              </a:rPr>
              <a:t>ASAP</a:t>
            </a:r>
            <a:r>
              <a:rPr lang="en-US" altLang="en-US" smtClean="0">
                <a:latin typeface="Arial" panose="020B0604020202020204" pitchFamily="34" charset="0"/>
              </a:rPr>
              <a:t> when they are needed.</a:t>
            </a:r>
          </a:p>
          <a:p>
            <a:r>
              <a:rPr lang="en-US" altLang="en-US" smtClean="0">
                <a:latin typeface="Arial" panose="020B0604020202020204" pitchFamily="34" charset="0"/>
              </a:rPr>
              <a:t>Survival is improved if shock is </a:t>
            </a:r>
            <a:r>
              <a:rPr lang="en-US" altLang="en-US" b="1" i="1" smtClean="0">
                <a:latin typeface="Arial" panose="020B0604020202020204" pitchFamily="34" charset="0"/>
              </a:rPr>
              <a:t>prevented.</a:t>
            </a:r>
          </a:p>
          <a:p>
            <a:endParaRPr lang="en-US" altLang="en-US" smtClean="0">
              <a:latin typeface="Arial" panose="020B0604020202020204" pitchFamily="34" charset="0"/>
            </a:endParaRPr>
          </a:p>
        </p:txBody>
      </p:sp>
    </p:spTree>
    <p:extLst>
      <p:ext uri="{BB962C8B-B14F-4D97-AF65-F5344CB8AC3E}">
        <p14:creationId xmlns="" xmlns:p14="http://schemas.microsoft.com/office/powerpoint/2010/main" val="44659414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3" name="Rectangle 2"/>
          <p:cNvSpPr>
            <a:spLocks noGrp="1" noRot="1" noChangeAspect="1" noChangeArrowheads="1" noTextEdit="1"/>
          </p:cNvSpPr>
          <p:nvPr>
            <p:ph type="sldImg"/>
          </p:nvPr>
        </p:nvSpPr>
        <p:spPr>
          <a:ln/>
        </p:spPr>
      </p:sp>
      <p:sp>
        <p:nvSpPr>
          <p:cNvPr id="202754"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rPr>
              <a:t>Remember at the start of the GWOT, we were still losing casualties to extremity hemorrhage.</a:t>
            </a:r>
          </a:p>
          <a:p>
            <a:r>
              <a:rPr lang="en-US" altLang="en-US" smtClean="0">
                <a:latin typeface="Arial" panose="020B0604020202020204" pitchFamily="34" charset="0"/>
              </a:rPr>
              <a:t>We</a:t>
            </a:r>
            <a:r>
              <a:rPr lang="ja-JP" altLang="en-US" smtClean="0">
                <a:latin typeface="Arial" panose="020B0604020202020204" pitchFamily="34" charset="0"/>
              </a:rPr>
              <a:t>’</a:t>
            </a:r>
            <a:r>
              <a:rPr lang="en-US" altLang="ja-JP" smtClean="0">
                <a:latin typeface="Arial" panose="020B0604020202020204" pitchFamily="34" charset="0"/>
              </a:rPr>
              <a:t>re doing much better now.</a:t>
            </a:r>
          </a:p>
          <a:p>
            <a:r>
              <a:rPr lang="en-US" altLang="en-US" smtClean="0">
                <a:latin typeface="Arial" panose="020B0604020202020204" pitchFamily="34" charset="0"/>
              </a:rPr>
              <a:t>This study documented 232 LIVES SAVED in this ONE hospital in a ONE-YEAR  period.</a:t>
            </a:r>
          </a:p>
          <a:p>
            <a:r>
              <a:rPr lang="en-US" altLang="en-US" smtClean="0">
                <a:latin typeface="Arial" panose="020B0604020202020204" pitchFamily="34" charset="0"/>
              </a:rPr>
              <a:t>MINIMAL complications from tourniquet use.</a:t>
            </a:r>
          </a:p>
        </p:txBody>
      </p:sp>
    </p:spTree>
    <p:extLst>
      <p:ext uri="{BB962C8B-B14F-4D97-AF65-F5344CB8AC3E}">
        <p14:creationId xmlns="" xmlns:p14="http://schemas.microsoft.com/office/powerpoint/2010/main" val="229117774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1" name="Rectangle 2"/>
          <p:cNvSpPr>
            <a:spLocks noGrp="1" noChangeArrowheads="1"/>
          </p:cNvSpPr>
          <p:nvPr>
            <p:ph type="hdr" sz="quarter"/>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panose="020B0604020202020204" pitchFamily="34" charset="0"/>
                <a:ea typeface="MS PGothic" panose="020B0600070205080204" pitchFamily="34" charset="-128"/>
              </a:defRPr>
            </a:lvl1pPr>
            <a:lvl2pPr marL="742950" indent="-285750" defTabSz="931863"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931863"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931863"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931863"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93186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93186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93186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93186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altLang="en-US" sz="1200" smtClean="0"/>
              <a:t>Care Under fire</a:t>
            </a:r>
          </a:p>
        </p:txBody>
      </p:sp>
      <p:sp>
        <p:nvSpPr>
          <p:cNvPr id="204802" name="Rectangle 3"/>
          <p:cNvSpPr>
            <a:spLocks noGrp="1" noChangeArrowheads="1"/>
          </p:cNvSpPr>
          <p:nvPr>
            <p:ph type="dt" sz="quarter"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panose="020B0604020202020204" pitchFamily="34" charset="0"/>
                <a:ea typeface="MS PGothic" panose="020B0600070205080204" pitchFamily="34" charset="-128"/>
              </a:defRPr>
            </a:lvl1pPr>
            <a:lvl2pPr marL="742950" indent="-285750" defTabSz="931863"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931863"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931863"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931863"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93186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93186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93186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93186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0CACECB5-11ED-47DB-888B-64CD0871D46B}" type="datetime1">
              <a:rPr lang="en-US" altLang="en-US" sz="1200"/>
              <a:pPr eaLnBrk="1" hangingPunct="1"/>
              <a:t>11/17/2015</a:t>
            </a:fld>
            <a:endParaRPr lang="en-US" altLang="en-US" sz="1200"/>
          </a:p>
        </p:txBody>
      </p:sp>
      <p:sp>
        <p:nvSpPr>
          <p:cNvPr id="204803" name="Rectangle 6"/>
          <p:cNvSpPr>
            <a:spLocks noGrp="1" noChangeArrowheads="1"/>
          </p:cNvSpPr>
          <p:nvPr>
            <p:ph type="ftr" sz="quarter" idx="4"/>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panose="020B0604020202020204" pitchFamily="34" charset="0"/>
                <a:ea typeface="MS PGothic" panose="020B0600070205080204" pitchFamily="34" charset="-128"/>
              </a:defRPr>
            </a:lvl1pPr>
            <a:lvl2pPr marL="742950" indent="-285750" defTabSz="931863"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931863"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931863"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931863"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93186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93186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93186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93186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altLang="en-US" sz="1200" smtClean="0"/>
              <a:t>DRAFT</a:t>
            </a:r>
          </a:p>
        </p:txBody>
      </p:sp>
      <p:sp>
        <p:nvSpPr>
          <p:cNvPr id="204804"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panose="020B0604020202020204" pitchFamily="34" charset="0"/>
                <a:ea typeface="MS PGothic" panose="020B0600070205080204" pitchFamily="34" charset="-128"/>
              </a:defRPr>
            </a:lvl1pPr>
            <a:lvl2pPr marL="742950" indent="-285750" defTabSz="931863"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931863"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931863"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931863"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93186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93186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93186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93186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3DE338AA-663D-42B8-B939-CC881403850D}" type="slidenum">
              <a:rPr lang="en-US" altLang="en-US" sz="1200"/>
              <a:pPr eaLnBrk="1" hangingPunct="1"/>
              <a:t>27</a:t>
            </a:fld>
            <a:endParaRPr lang="en-US" altLang="en-US" sz="1200"/>
          </a:p>
        </p:txBody>
      </p:sp>
      <p:sp>
        <p:nvSpPr>
          <p:cNvPr id="204805" name="Rectangle 2"/>
          <p:cNvSpPr>
            <a:spLocks noGrp="1" noRot="1" noChangeAspect="1" noChangeArrowheads="1" noTextEdit="1"/>
          </p:cNvSpPr>
          <p:nvPr>
            <p:ph type="sldImg"/>
          </p:nvPr>
        </p:nvSpPr>
        <p:spPr>
          <a:ln/>
        </p:spPr>
      </p:sp>
      <p:sp>
        <p:nvSpPr>
          <p:cNvPr id="204806"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Arial" panose="020B0604020202020204" pitchFamily="34" charset="0"/>
              </a:rPr>
              <a:t>Neither wound is life threatening - bleeding is minimal.</a:t>
            </a:r>
          </a:p>
          <a:p>
            <a:pPr eaLnBrk="1" hangingPunct="1"/>
            <a:r>
              <a:rPr lang="en-US" altLang="en-US" smtClean="0">
                <a:latin typeface="Arial" panose="020B0604020202020204" pitchFamily="34" charset="0"/>
              </a:rPr>
              <a:t>A tourniquet should </a:t>
            </a:r>
            <a:r>
              <a:rPr lang="en-US" altLang="en-US" u="sng" smtClean="0">
                <a:latin typeface="Arial" panose="020B0604020202020204" pitchFamily="34" charset="0"/>
              </a:rPr>
              <a:t>not be used</a:t>
            </a:r>
            <a:r>
              <a:rPr lang="en-US" altLang="en-US" smtClean="0">
                <a:latin typeface="Arial" panose="020B0604020202020204" pitchFamily="34" charset="0"/>
              </a:rPr>
              <a:t> on these two wounds or other wounds like them where the bleeding is not severe.</a:t>
            </a:r>
          </a:p>
        </p:txBody>
      </p:sp>
    </p:spTree>
    <p:extLst>
      <p:ext uri="{BB962C8B-B14F-4D97-AF65-F5344CB8AC3E}">
        <p14:creationId xmlns="" xmlns:p14="http://schemas.microsoft.com/office/powerpoint/2010/main" val="90598852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49" name="Rectangle 2"/>
          <p:cNvSpPr>
            <a:spLocks noGrp="1" noRot="1" noChangeAspect="1" noChangeArrowheads="1" noTextEdit="1"/>
          </p:cNvSpPr>
          <p:nvPr>
            <p:ph type="sldImg"/>
          </p:nvPr>
        </p:nvSpPr>
        <p:spPr>
          <a:ln/>
        </p:spPr>
      </p:sp>
      <p:sp>
        <p:nvSpPr>
          <p:cNvPr id="206850"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rPr>
              <a:t>These are common mistakes made by first responders applying tourniquets.</a:t>
            </a:r>
          </a:p>
        </p:txBody>
      </p:sp>
    </p:spTree>
    <p:extLst>
      <p:ext uri="{BB962C8B-B14F-4D97-AF65-F5344CB8AC3E}">
        <p14:creationId xmlns="" xmlns:p14="http://schemas.microsoft.com/office/powerpoint/2010/main" val="187244357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7" name="Rectangle 2"/>
          <p:cNvSpPr>
            <a:spLocks noGrp="1" noRot="1" noChangeAspect="1" noChangeArrowheads="1" noTextEdit="1"/>
          </p:cNvSpPr>
          <p:nvPr>
            <p:ph type="sldImg"/>
          </p:nvPr>
        </p:nvSpPr>
        <p:spPr>
          <a:ln/>
        </p:spPr>
      </p:sp>
      <p:sp>
        <p:nvSpPr>
          <p:cNvPr id="208898"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rPr>
              <a:t>It is expected that tourniquet application will cause some pain, but it will also save your casualty</a:t>
            </a:r>
            <a:r>
              <a:rPr lang="ja-JP" altLang="en-US" smtClean="0">
                <a:latin typeface="Arial" panose="020B0604020202020204" pitchFamily="34" charset="0"/>
              </a:rPr>
              <a:t>’</a:t>
            </a:r>
            <a:r>
              <a:rPr lang="en-US" altLang="ja-JP" smtClean="0">
                <a:latin typeface="Arial" panose="020B0604020202020204" pitchFamily="34" charset="0"/>
              </a:rPr>
              <a:t>s life.</a:t>
            </a:r>
            <a:endParaRPr lang="en-US" altLang="en-US" smtClean="0">
              <a:latin typeface="Arial" panose="020B0604020202020204" pitchFamily="34" charset="0"/>
            </a:endParaRPr>
          </a:p>
        </p:txBody>
      </p:sp>
    </p:spTree>
    <p:extLst>
      <p:ext uri="{BB962C8B-B14F-4D97-AF65-F5344CB8AC3E}">
        <p14:creationId xmlns="" xmlns:p14="http://schemas.microsoft.com/office/powerpoint/2010/main" val="290693300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1" name="Rectangle 7"/>
          <p:cNvSpPr txBox="1">
            <a:spLocks noGrp="1" noChangeArrowheads="1"/>
          </p:cNvSpPr>
          <p:nvPr/>
        </p:nvSpPr>
        <p:spPr bwMode="auto">
          <a:xfrm>
            <a:off x="3970938" y="8829967"/>
            <a:ext cx="3037840" cy="464820"/>
          </a:xfrm>
          <a:prstGeom prst="rect">
            <a:avLst/>
          </a:prstGeom>
          <a:noFill/>
          <a:ln w="9525">
            <a:noFill/>
            <a:miter lim="800000"/>
            <a:headEnd/>
            <a:tailEnd/>
          </a:ln>
        </p:spPr>
        <p:txBody>
          <a:bodyPr lIns="93177" tIns="46589" rIns="93177" bIns="46589" anchor="b"/>
          <a:lstStyle/>
          <a:p>
            <a:pPr algn="r"/>
            <a:fld id="{E7FAD1D1-623F-493C-A92E-EB7B7422C07E}" type="slidenum">
              <a:rPr lang="en-US" sz="1200">
                <a:latin typeface="Arial" charset="0"/>
              </a:rPr>
              <a:pPr algn="r"/>
              <a:t>30</a:t>
            </a:fld>
            <a:endParaRPr lang="en-US" sz="1200" dirty="0">
              <a:latin typeface="Arial" charset="0"/>
            </a:endParaRPr>
          </a:p>
        </p:txBody>
      </p:sp>
      <p:sp>
        <p:nvSpPr>
          <p:cNvPr id="163842" name="Rectangle 2"/>
          <p:cNvSpPr>
            <a:spLocks noGrp="1" noRot="1" noChangeAspect="1" noChangeArrowheads="1" noTextEdit="1"/>
          </p:cNvSpPr>
          <p:nvPr>
            <p:ph type="sldImg"/>
          </p:nvPr>
        </p:nvSpPr>
        <p:spPr>
          <a:ln/>
        </p:spPr>
      </p:sp>
      <p:sp>
        <p:nvSpPr>
          <p:cNvPr id="163843" name="Rectangle 3"/>
          <p:cNvSpPr>
            <a:spLocks noGrp="1" noChangeArrowheads="1"/>
          </p:cNvSpPr>
          <p:nvPr>
            <p:ph type="body" idx="1"/>
          </p:nvPr>
        </p:nvSpPr>
        <p:spPr>
          <a:noFill/>
          <a:ln/>
        </p:spPr>
        <p:txBody>
          <a:bodyPr/>
          <a:lstStyle/>
          <a:p>
            <a:pPr eaLnBrk="1" hangingPunct="1"/>
            <a:r>
              <a:rPr lang="en-US" dirty="0" smtClean="0">
                <a:ea typeface="ＭＳ Ｐゴシック"/>
                <a:cs typeface="ＭＳ Ｐゴシック"/>
              </a:rPr>
              <a:t>Tourniquets have historically been frowned upon in civilian trauma settings.</a:t>
            </a:r>
          </a:p>
          <a:p>
            <a:pPr eaLnBrk="1" hangingPunct="1"/>
            <a:r>
              <a:rPr lang="en-US" b="1" dirty="0" smtClean="0">
                <a:ea typeface="ＭＳ Ｐゴシック"/>
                <a:cs typeface="ＭＳ Ｐゴシック"/>
              </a:rPr>
              <a:t>In combat settings, they are the biggest lifesaver on the battlefield!</a:t>
            </a:r>
          </a:p>
          <a:p>
            <a:pPr eaLnBrk="1" hangingPunct="1"/>
            <a:r>
              <a:rPr lang="en-US" dirty="0" smtClean="0">
                <a:ea typeface="ＭＳ Ｐゴシック"/>
                <a:cs typeface="ＭＳ Ｐゴシック"/>
              </a:rPr>
              <a:t>They are NOT A PROBLEM if not left in place for too long.</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1" name="Rectangle 7"/>
          <p:cNvSpPr txBox="1">
            <a:spLocks noGrp="1" noChangeArrowheads="1"/>
          </p:cNvSpPr>
          <p:nvPr/>
        </p:nvSpPr>
        <p:spPr bwMode="auto">
          <a:xfrm>
            <a:off x="3970938" y="8829967"/>
            <a:ext cx="3037840" cy="464820"/>
          </a:xfrm>
          <a:prstGeom prst="rect">
            <a:avLst/>
          </a:prstGeom>
          <a:noFill/>
          <a:ln w="9525">
            <a:noFill/>
            <a:miter lim="800000"/>
            <a:headEnd/>
            <a:tailEnd/>
          </a:ln>
        </p:spPr>
        <p:txBody>
          <a:bodyPr lIns="93172" tIns="46587" rIns="93172" bIns="46587" anchor="b"/>
          <a:lstStyle/>
          <a:p>
            <a:pPr algn="r"/>
            <a:fld id="{E7FAD1D1-623F-493C-A92E-EB7B7422C07E}" type="slidenum">
              <a:rPr lang="en-US" sz="1200">
                <a:latin typeface="Arial" charset="0"/>
              </a:rPr>
              <a:pPr algn="r"/>
              <a:t>31</a:t>
            </a:fld>
            <a:endParaRPr lang="en-US" sz="1200" dirty="0">
              <a:latin typeface="Arial" charset="0"/>
            </a:endParaRPr>
          </a:p>
        </p:txBody>
      </p:sp>
      <p:sp>
        <p:nvSpPr>
          <p:cNvPr id="163842" name="Rectangle 2"/>
          <p:cNvSpPr>
            <a:spLocks noGrp="1" noRot="1" noChangeAspect="1" noChangeArrowheads="1" noTextEdit="1"/>
          </p:cNvSpPr>
          <p:nvPr>
            <p:ph type="sldImg"/>
          </p:nvPr>
        </p:nvSpPr>
        <p:spPr>
          <a:ln/>
        </p:spPr>
      </p:sp>
      <p:sp>
        <p:nvSpPr>
          <p:cNvPr id="163843" name="Rectangle 3"/>
          <p:cNvSpPr>
            <a:spLocks noGrp="1" noChangeArrowheads="1"/>
          </p:cNvSpPr>
          <p:nvPr>
            <p:ph type="body" idx="1"/>
          </p:nvPr>
        </p:nvSpPr>
        <p:spPr>
          <a:noFill/>
          <a:ln/>
        </p:spPr>
        <p:txBody>
          <a:bodyPr/>
          <a:lstStyle/>
          <a:p>
            <a:pPr eaLnBrk="1" hangingPunct="1"/>
            <a:r>
              <a:rPr lang="en-US" dirty="0" smtClean="0">
                <a:ea typeface="ＭＳ Ｐゴシック"/>
                <a:cs typeface="ＭＳ Ｐゴシック"/>
              </a:rPr>
              <a:t>Read text.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are indications that bleeding is or soon will be an</a:t>
            </a:r>
            <a:r>
              <a:rPr lang="en-US" baseline="0" dirty="0" smtClean="0"/>
              <a:t> imminent threat to the life of the casualty.</a:t>
            </a:r>
            <a:endParaRPr lang="en-US" dirty="0"/>
          </a:p>
        </p:txBody>
      </p:sp>
      <p:sp>
        <p:nvSpPr>
          <p:cNvPr id="4" name="Header Placeholder 3"/>
          <p:cNvSpPr>
            <a:spLocks noGrp="1"/>
          </p:cNvSpPr>
          <p:nvPr>
            <p:ph type="hdr" sz="quarter" idx="10"/>
          </p:nvPr>
        </p:nvSpPr>
        <p:spPr/>
        <p:txBody>
          <a:bodyPr/>
          <a:lstStyle/>
          <a:p>
            <a:pPr>
              <a:defRPr/>
            </a:pPr>
            <a:r>
              <a:rPr lang="en-US" smtClean="0"/>
              <a:t>Care Under fire</a:t>
            </a:r>
            <a:endParaRPr lang="en-US"/>
          </a:p>
        </p:txBody>
      </p:sp>
      <p:sp>
        <p:nvSpPr>
          <p:cNvPr id="5" name="Date Placeholder 4"/>
          <p:cNvSpPr>
            <a:spLocks noGrp="1"/>
          </p:cNvSpPr>
          <p:nvPr>
            <p:ph type="dt" idx="11"/>
          </p:nvPr>
        </p:nvSpPr>
        <p:spPr/>
        <p:txBody>
          <a:bodyPr/>
          <a:lstStyle/>
          <a:p>
            <a:fld id="{4254F1E9-213F-4F62-87CF-01D5D5DC5016}" type="datetime1">
              <a:rPr lang="en-US" altLang="en-US" smtClean="0"/>
              <a:pPr/>
              <a:t>11/17/2015</a:t>
            </a:fld>
            <a:endParaRPr lang="en-US" altLang="en-US"/>
          </a:p>
        </p:txBody>
      </p:sp>
      <p:sp>
        <p:nvSpPr>
          <p:cNvPr id="6" name="Footer Placeholder 5"/>
          <p:cNvSpPr>
            <a:spLocks noGrp="1"/>
          </p:cNvSpPr>
          <p:nvPr>
            <p:ph type="ftr" sz="quarter" idx="12"/>
          </p:nvPr>
        </p:nvSpPr>
        <p:spPr/>
        <p:txBody>
          <a:bodyPr/>
          <a:lstStyle/>
          <a:p>
            <a:pPr>
              <a:defRPr/>
            </a:pPr>
            <a:r>
              <a:rPr lang="en-US" smtClean="0"/>
              <a:t>DRAFT</a:t>
            </a:r>
            <a:endParaRPr lang="en-US"/>
          </a:p>
        </p:txBody>
      </p:sp>
      <p:sp>
        <p:nvSpPr>
          <p:cNvPr id="7" name="Slide Number Placeholder 6"/>
          <p:cNvSpPr>
            <a:spLocks noGrp="1"/>
          </p:cNvSpPr>
          <p:nvPr>
            <p:ph type="sldNum" sz="quarter" idx="13"/>
          </p:nvPr>
        </p:nvSpPr>
        <p:spPr/>
        <p:txBody>
          <a:bodyPr/>
          <a:lstStyle/>
          <a:p>
            <a:fld id="{9CB6F814-981C-4E7C-BCA7-C53EE885FB7B}" type="slidenum">
              <a:rPr lang="en-US" altLang="en-US" smtClean="0"/>
              <a:pPr/>
              <a:t>3</a:t>
            </a:fld>
            <a:endParaRPr lang="en-US" altLang="en-US"/>
          </a:p>
        </p:txBody>
      </p:sp>
    </p:spTree>
    <p:extLst>
      <p:ext uri="{BB962C8B-B14F-4D97-AF65-F5344CB8AC3E}">
        <p14:creationId xmlns="" xmlns:p14="http://schemas.microsoft.com/office/powerpoint/2010/main" val="20948889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3" name="Rectangle 7"/>
          <p:cNvSpPr txBox="1">
            <a:spLocks noGrp="1" noChangeArrowheads="1"/>
          </p:cNvSpPr>
          <p:nvPr/>
        </p:nvSpPr>
        <p:spPr bwMode="auto">
          <a:xfrm>
            <a:off x="3970938" y="8829967"/>
            <a:ext cx="3037840" cy="464820"/>
          </a:xfrm>
          <a:prstGeom prst="rect">
            <a:avLst/>
          </a:prstGeom>
          <a:noFill/>
          <a:ln w="9525">
            <a:noFill/>
            <a:miter lim="800000"/>
            <a:headEnd/>
            <a:tailEnd/>
          </a:ln>
        </p:spPr>
        <p:txBody>
          <a:bodyPr lIns="93177" tIns="46589" rIns="93177" bIns="46589" anchor="b"/>
          <a:lstStyle/>
          <a:p>
            <a:pPr algn="r"/>
            <a:fld id="{80B1A8AC-5FA1-4A8D-9851-05F0C81F9400}" type="slidenum">
              <a:rPr lang="en-US" sz="1200">
                <a:latin typeface="Arial" charset="0"/>
              </a:rPr>
              <a:pPr algn="r"/>
              <a:t>32</a:t>
            </a:fld>
            <a:endParaRPr lang="en-US" sz="1200" dirty="0">
              <a:latin typeface="Arial" charset="0"/>
            </a:endParaRPr>
          </a:p>
        </p:txBody>
      </p:sp>
      <p:sp>
        <p:nvSpPr>
          <p:cNvPr id="172034" name="Rectangle 2"/>
          <p:cNvSpPr>
            <a:spLocks noGrp="1" noRot="1" noChangeAspect="1" noChangeArrowheads="1" noTextEdit="1"/>
          </p:cNvSpPr>
          <p:nvPr>
            <p:ph type="sldImg"/>
          </p:nvPr>
        </p:nvSpPr>
        <p:spPr>
          <a:ln/>
        </p:spPr>
      </p:sp>
      <p:sp>
        <p:nvSpPr>
          <p:cNvPr id="172035" name="Rectangle 3"/>
          <p:cNvSpPr>
            <a:spLocks noGrp="1" noChangeArrowheads="1"/>
          </p:cNvSpPr>
          <p:nvPr>
            <p:ph type="body" idx="1"/>
          </p:nvPr>
        </p:nvSpPr>
        <p:spPr>
          <a:noFill/>
          <a:ln/>
        </p:spPr>
        <p:txBody>
          <a:bodyPr/>
          <a:lstStyle/>
          <a:p>
            <a:pPr eaLnBrk="1" hangingPunct="1"/>
            <a:r>
              <a:rPr lang="en-US" dirty="0" smtClean="0">
                <a:ea typeface="ＭＳ Ｐゴシック"/>
                <a:cs typeface="ＭＳ Ｐゴシック"/>
              </a:rPr>
              <a:t>This condition is called Compartment Syndrome, as mentioned above.</a:t>
            </a:r>
          </a:p>
          <a:p>
            <a:pPr eaLnBrk="1" hangingPunct="1"/>
            <a:r>
              <a:rPr lang="en-US" dirty="0" smtClean="0">
                <a:ea typeface="ＭＳ Ｐゴシック"/>
                <a:cs typeface="ＭＳ Ｐゴシック"/>
              </a:rPr>
              <a:t>It can cause unnecessary loss of the extremity.</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1" name="Rectangle 7"/>
          <p:cNvSpPr txBox="1">
            <a:spLocks noGrp="1" noChangeArrowheads="1"/>
          </p:cNvSpPr>
          <p:nvPr/>
        </p:nvSpPr>
        <p:spPr bwMode="auto">
          <a:xfrm>
            <a:off x="3970938" y="8829967"/>
            <a:ext cx="3037840" cy="464820"/>
          </a:xfrm>
          <a:prstGeom prst="rect">
            <a:avLst/>
          </a:prstGeom>
          <a:noFill/>
          <a:ln w="9525">
            <a:noFill/>
            <a:miter lim="800000"/>
            <a:headEnd/>
            <a:tailEnd/>
          </a:ln>
        </p:spPr>
        <p:txBody>
          <a:bodyPr lIns="93172" tIns="46587" rIns="93172" bIns="46587" anchor="b"/>
          <a:lstStyle/>
          <a:p>
            <a:pPr algn="r"/>
            <a:fld id="{35BD1458-2FDC-4A62-861E-7B66C0153F22}" type="slidenum">
              <a:rPr lang="en-US" sz="1200">
                <a:latin typeface="Arial" charset="0"/>
              </a:rPr>
              <a:pPr algn="r"/>
              <a:t>33</a:t>
            </a:fld>
            <a:endParaRPr lang="en-US" sz="1200" dirty="0">
              <a:latin typeface="Arial" charset="0"/>
            </a:endParaRPr>
          </a:p>
        </p:txBody>
      </p:sp>
      <p:sp>
        <p:nvSpPr>
          <p:cNvPr id="174082" name="Rectangle 2"/>
          <p:cNvSpPr>
            <a:spLocks noGrp="1" noRot="1" noChangeAspect="1" noChangeArrowheads="1" noTextEdit="1"/>
          </p:cNvSpPr>
          <p:nvPr>
            <p:ph type="sldImg"/>
          </p:nvPr>
        </p:nvSpPr>
        <p:spPr>
          <a:ln/>
        </p:spPr>
      </p:sp>
      <p:sp>
        <p:nvSpPr>
          <p:cNvPr id="174083" name="Rectangle 3"/>
          <p:cNvSpPr>
            <a:spLocks noGrp="1" noChangeArrowheads="1"/>
          </p:cNvSpPr>
          <p:nvPr>
            <p:ph type="body" idx="1"/>
          </p:nvPr>
        </p:nvSpPr>
        <p:spPr>
          <a:noFill/>
          <a:ln/>
        </p:spPr>
        <p:txBody>
          <a:bodyPr/>
          <a:lstStyle/>
          <a:p>
            <a:pPr eaLnBrk="1" hangingPunct="1"/>
            <a:r>
              <a:rPr lang="en-US" dirty="0" smtClean="0">
                <a:ea typeface="ＭＳ Ｐゴシック"/>
                <a:cs typeface="ＭＳ Ｐゴシック"/>
              </a:rPr>
              <a:t>Pay very close attention to these rules about tourniquet removal.</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29" name="Rectangle 7"/>
          <p:cNvSpPr txBox="1">
            <a:spLocks noGrp="1" noChangeArrowheads="1"/>
          </p:cNvSpPr>
          <p:nvPr/>
        </p:nvSpPr>
        <p:spPr bwMode="auto">
          <a:xfrm>
            <a:off x="3970938" y="8829967"/>
            <a:ext cx="3037840" cy="464820"/>
          </a:xfrm>
          <a:prstGeom prst="rect">
            <a:avLst/>
          </a:prstGeom>
          <a:noFill/>
          <a:ln w="9525">
            <a:noFill/>
            <a:miter lim="800000"/>
            <a:headEnd/>
            <a:tailEnd/>
          </a:ln>
        </p:spPr>
        <p:txBody>
          <a:bodyPr lIns="93172" tIns="46587" rIns="93172" bIns="46587" anchor="b"/>
          <a:lstStyle/>
          <a:p>
            <a:pPr algn="r"/>
            <a:fld id="{E210156E-2669-421D-A100-554246B9F46A}" type="slidenum">
              <a:rPr lang="en-US" sz="1200">
                <a:latin typeface="Arial" charset="0"/>
              </a:rPr>
              <a:pPr algn="r"/>
              <a:t>34</a:t>
            </a:fld>
            <a:endParaRPr lang="en-US" sz="1200" dirty="0">
              <a:latin typeface="Arial" charset="0"/>
            </a:endParaRPr>
          </a:p>
        </p:txBody>
      </p:sp>
      <p:sp>
        <p:nvSpPr>
          <p:cNvPr id="176130" name="Rectangle 2"/>
          <p:cNvSpPr>
            <a:spLocks noGrp="1" noRot="1" noChangeAspect="1" noChangeArrowheads="1" noTextEdit="1"/>
          </p:cNvSpPr>
          <p:nvPr>
            <p:ph type="sldImg"/>
          </p:nvPr>
        </p:nvSpPr>
        <p:spPr>
          <a:ln/>
        </p:spPr>
      </p:sp>
      <p:sp>
        <p:nvSpPr>
          <p:cNvPr id="176131" name="Rectangle 3"/>
          <p:cNvSpPr>
            <a:spLocks noGrp="1" noChangeArrowheads="1"/>
          </p:cNvSpPr>
          <p:nvPr>
            <p:ph type="body" idx="1"/>
          </p:nvPr>
        </p:nvSpPr>
        <p:spPr>
          <a:noFill/>
          <a:ln/>
        </p:spPr>
        <p:txBody>
          <a:bodyPr/>
          <a:lstStyle/>
          <a:p>
            <a:pPr eaLnBrk="1" hangingPunct="1"/>
            <a:r>
              <a:rPr lang="en-US" dirty="0" smtClean="0">
                <a:ea typeface="ＭＳ Ｐゴシック"/>
                <a:cs typeface="ＭＳ Ｐゴシック"/>
              </a:rPr>
              <a:t>Read text.</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3" name="Rectangle 2"/>
          <p:cNvSpPr>
            <a:spLocks noGrp="1" noRot="1" noChangeAspect="1" noChangeArrowheads="1" noTextEdit="1"/>
          </p:cNvSpPr>
          <p:nvPr>
            <p:ph type="sldImg"/>
          </p:nvPr>
        </p:nvSpPr>
        <p:spPr>
          <a:ln/>
        </p:spPr>
      </p:sp>
      <p:sp>
        <p:nvSpPr>
          <p:cNvPr id="212994"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rPr>
              <a:t>For practicals:</a:t>
            </a:r>
          </a:p>
          <a:p>
            <a:r>
              <a:rPr lang="en-US" altLang="en-US" smtClean="0">
                <a:latin typeface="Arial" panose="020B0604020202020204" pitchFamily="34" charset="0"/>
              </a:rPr>
              <a:t>Break up into small groups</a:t>
            </a:r>
          </a:p>
          <a:p>
            <a:r>
              <a:rPr lang="en-US" altLang="en-US" smtClean="0">
                <a:latin typeface="Arial" panose="020B0604020202020204" pitchFamily="34" charset="0"/>
              </a:rPr>
              <a:t>About 6 or 7 students per instructor</a:t>
            </a:r>
          </a:p>
          <a:p>
            <a:r>
              <a:rPr lang="en-US" altLang="en-US" smtClean="0">
                <a:latin typeface="Arial" panose="020B0604020202020204" pitchFamily="34" charset="0"/>
              </a:rPr>
              <a:t>Use skill sheets in the TCCC curriculum that go with each practical</a:t>
            </a:r>
          </a:p>
        </p:txBody>
      </p:sp>
    </p:spTree>
    <p:extLst>
      <p:ext uri="{BB962C8B-B14F-4D97-AF65-F5344CB8AC3E}">
        <p14:creationId xmlns="" xmlns:p14="http://schemas.microsoft.com/office/powerpoint/2010/main" val="224272493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Injuries</a:t>
            </a:r>
            <a:r>
              <a:rPr lang="en-US" baseline="0" dirty="0" smtClean="0"/>
              <a:t> in these areas can result in bleeding from very large arteries and veins.</a:t>
            </a:r>
            <a:endParaRPr lang="en-US" dirty="0"/>
          </a:p>
        </p:txBody>
      </p:sp>
      <p:sp>
        <p:nvSpPr>
          <p:cNvPr id="4" name="Slide Number Placeholder 3"/>
          <p:cNvSpPr>
            <a:spLocks noGrp="1"/>
          </p:cNvSpPr>
          <p:nvPr>
            <p:ph type="sldNum" sz="quarter" idx="10"/>
          </p:nvPr>
        </p:nvSpPr>
        <p:spPr/>
        <p:txBody>
          <a:bodyPr/>
          <a:lstStyle/>
          <a:p>
            <a:fld id="{4B40DA32-75D8-4582-B08F-1E27F42E7587}" type="slidenum">
              <a:rPr lang="en-US" smtClean="0"/>
              <a:pPr/>
              <a:t>36</a:t>
            </a:fld>
            <a:endParaRPr lang="en-US"/>
          </a:p>
        </p:txBody>
      </p:sp>
    </p:spTree>
    <p:extLst>
      <p:ext uri="{BB962C8B-B14F-4D97-AF65-F5344CB8AC3E}">
        <p14:creationId xmlns:p14="http://schemas.microsoft.com/office/powerpoint/2010/main" xmlns="" val="99754666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are the three hemostatic</a:t>
            </a:r>
            <a:r>
              <a:rPr lang="en-US" baseline="0" dirty="0" smtClean="0"/>
              <a:t> dressings recommended in the TCCC guidelines.</a:t>
            </a:r>
          </a:p>
          <a:p>
            <a:r>
              <a:rPr lang="en-US" baseline="0" dirty="0" smtClean="0"/>
              <a:t>Two reasons that Combat Gauze is preferred over other two.</a:t>
            </a:r>
          </a:p>
          <a:p>
            <a:r>
              <a:rPr lang="en-US" baseline="0" dirty="0" smtClean="0"/>
              <a:t>   1) Military has much more experience with CG and it has worked very well.</a:t>
            </a:r>
          </a:p>
          <a:p>
            <a:r>
              <a:rPr lang="en-US" baseline="0" dirty="0" smtClean="0"/>
              <a:t>   2) </a:t>
            </a:r>
            <a:r>
              <a:rPr lang="en-US" baseline="0" dirty="0" err="1" smtClean="0"/>
              <a:t>Celox</a:t>
            </a:r>
            <a:r>
              <a:rPr lang="en-US" baseline="0" dirty="0" smtClean="0"/>
              <a:t> Gauze and </a:t>
            </a:r>
            <a:r>
              <a:rPr lang="en-US" baseline="0" dirty="0" err="1" smtClean="0"/>
              <a:t>Chito</a:t>
            </a:r>
            <a:r>
              <a:rPr lang="en-US" baseline="0" dirty="0" smtClean="0"/>
              <a:t>-Gauze” have not been tested in the US Army Institute of Surgical Research safety model.</a:t>
            </a:r>
          </a:p>
          <a:p>
            <a:r>
              <a:rPr lang="en-US" baseline="0" dirty="0" smtClean="0"/>
              <a:t>       Combat Gauze has. </a:t>
            </a:r>
          </a:p>
          <a:p>
            <a:r>
              <a:rPr lang="en-US" dirty="0" smtClean="0"/>
              <a:t>But military does have experience with chitosan-coated hemostatic dressings (similar</a:t>
            </a:r>
            <a:r>
              <a:rPr lang="en-US" baseline="0" dirty="0" smtClean="0"/>
              <a:t> to</a:t>
            </a:r>
            <a:r>
              <a:rPr lang="en-US" dirty="0" smtClean="0"/>
              <a:t> </a:t>
            </a:r>
            <a:r>
              <a:rPr lang="en-US" dirty="0" err="1" smtClean="0"/>
              <a:t>Celox</a:t>
            </a:r>
            <a:r>
              <a:rPr lang="en-US" dirty="0" smtClean="0"/>
              <a:t> Gauze and </a:t>
            </a:r>
            <a:r>
              <a:rPr lang="en-US" dirty="0" err="1" smtClean="0"/>
              <a:t>ChitoGauze</a:t>
            </a:r>
            <a:r>
              <a:rPr lang="en-US" dirty="0" smtClean="0"/>
              <a:t>) from the early years</a:t>
            </a:r>
            <a:r>
              <a:rPr lang="en-US" baseline="0" dirty="0" smtClean="0"/>
              <a:t> of the </a:t>
            </a:r>
            <a:r>
              <a:rPr lang="en-US" dirty="0" smtClean="0"/>
              <a:t>war.</a:t>
            </a:r>
          </a:p>
          <a:p>
            <a:r>
              <a:rPr lang="en-US" dirty="0" smtClean="0"/>
              <a:t>And there were no adverse effects from chitosan use noted.</a:t>
            </a:r>
          </a:p>
          <a:p>
            <a:r>
              <a:rPr lang="en-US" dirty="0" smtClean="0"/>
              <a:t>   </a:t>
            </a:r>
            <a:endParaRPr lang="en-US" dirty="0"/>
          </a:p>
        </p:txBody>
      </p:sp>
      <p:sp>
        <p:nvSpPr>
          <p:cNvPr id="4" name="Slide Number Placeholder 3"/>
          <p:cNvSpPr>
            <a:spLocks noGrp="1"/>
          </p:cNvSpPr>
          <p:nvPr>
            <p:ph type="sldNum" sz="quarter" idx="10"/>
          </p:nvPr>
        </p:nvSpPr>
        <p:spPr/>
        <p:txBody>
          <a:bodyPr/>
          <a:lstStyle/>
          <a:p>
            <a:fld id="{FB241A39-F678-C64E-8EAF-B51F7B014476}" type="slidenum">
              <a:rPr lang="en-US" smtClean="0"/>
              <a:pPr/>
              <a:t>37</a:t>
            </a:fld>
            <a:endParaRPr lang="en-US"/>
          </a:p>
        </p:txBody>
      </p:sp>
    </p:spTree>
    <p:extLst>
      <p:ext uri="{BB962C8B-B14F-4D97-AF65-F5344CB8AC3E}">
        <p14:creationId xmlns:p14="http://schemas.microsoft.com/office/powerpoint/2010/main" xmlns="" val="51028312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recent study from the Israeli Defense Force is</a:t>
            </a:r>
            <a:r>
              <a:rPr lang="en-US" baseline="0" dirty="0" smtClean="0"/>
              <a:t> the largest case series of Combat Gauze use on the battlefield ever published.</a:t>
            </a:r>
          </a:p>
          <a:p>
            <a:r>
              <a:rPr lang="en-US" baseline="0" dirty="0" smtClean="0"/>
              <a:t>And it shows excellent success with Combat Gauze use.</a:t>
            </a:r>
            <a:endParaRPr lang="en-US" dirty="0"/>
          </a:p>
        </p:txBody>
      </p:sp>
      <p:sp>
        <p:nvSpPr>
          <p:cNvPr id="4" name="Slide Number Placeholder 3"/>
          <p:cNvSpPr>
            <a:spLocks noGrp="1"/>
          </p:cNvSpPr>
          <p:nvPr>
            <p:ph type="sldNum" sz="quarter" idx="10"/>
          </p:nvPr>
        </p:nvSpPr>
        <p:spPr/>
        <p:txBody>
          <a:bodyPr/>
          <a:lstStyle/>
          <a:p>
            <a:pPr>
              <a:defRPr/>
            </a:pPr>
            <a:fld id="{4CC1539C-5602-42D7-A923-FEAEDEA7662C}" type="slidenum">
              <a:rPr lang="en-US" smtClean="0"/>
              <a:pPr>
                <a:defRPr/>
              </a:pPr>
              <a:t>38</a:t>
            </a:fld>
            <a:endParaRPr lang="en-US" dirty="0"/>
          </a:p>
        </p:txBody>
      </p:sp>
    </p:spTree>
    <p:extLst>
      <p:ext uri="{BB962C8B-B14F-4D97-AF65-F5344CB8AC3E}">
        <p14:creationId xmlns:p14="http://schemas.microsoft.com/office/powerpoint/2010/main" xmlns="" val="243969508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reports out there of LEOs being saved with Combat Gauze as well.</a:t>
            </a:r>
          </a:p>
          <a:p>
            <a:r>
              <a:rPr lang="en-US" dirty="0" smtClean="0"/>
              <a:t>Another case from Mike </a:t>
            </a:r>
            <a:r>
              <a:rPr lang="en-US" dirty="0" err="1" smtClean="0"/>
              <a:t>Meoli</a:t>
            </a:r>
            <a:r>
              <a:rPr lang="en-US" dirty="0" smtClean="0"/>
              <a:t> in San Diego.</a:t>
            </a:r>
            <a:endParaRPr lang="en-US" dirty="0"/>
          </a:p>
        </p:txBody>
      </p:sp>
      <p:sp>
        <p:nvSpPr>
          <p:cNvPr id="4" name="Slide Number Placeholder 3"/>
          <p:cNvSpPr>
            <a:spLocks noGrp="1"/>
          </p:cNvSpPr>
          <p:nvPr>
            <p:ph type="sldNum" sz="quarter" idx="10"/>
          </p:nvPr>
        </p:nvSpPr>
        <p:spPr/>
        <p:txBody>
          <a:bodyPr/>
          <a:lstStyle/>
          <a:p>
            <a:pPr>
              <a:defRPr/>
            </a:pPr>
            <a:fld id="{4CC1539C-5602-42D7-A923-FEAEDEA7662C}" type="slidenum">
              <a:rPr lang="en-US" smtClean="0"/>
              <a:pPr>
                <a:defRPr/>
              </a:pPr>
              <a:t>39</a:t>
            </a:fld>
            <a:endParaRPr lang="en-US" dirty="0"/>
          </a:p>
        </p:txBody>
      </p:sp>
    </p:spTree>
    <p:extLst>
      <p:ext uri="{BB962C8B-B14F-4D97-AF65-F5344CB8AC3E}">
        <p14:creationId xmlns:p14="http://schemas.microsoft.com/office/powerpoint/2010/main" xmlns="" val="39205976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CoTCCC recommends QuikClot Combat Gauze as the hemostatic dressing of choice.</a:t>
            </a:r>
            <a:endParaRPr lang="en-US" dirty="0"/>
          </a:p>
        </p:txBody>
      </p:sp>
      <p:sp>
        <p:nvSpPr>
          <p:cNvPr id="4" name="Slide Number Placeholder 3"/>
          <p:cNvSpPr>
            <a:spLocks noGrp="1"/>
          </p:cNvSpPr>
          <p:nvPr>
            <p:ph type="sldNum" sz="quarter" idx="10"/>
          </p:nvPr>
        </p:nvSpPr>
        <p:spPr/>
        <p:txBody>
          <a:bodyPr/>
          <a:lstStyle/>
          <a:p>
            <a:fld id="{FB241A39-F678-C64E-8EAF-B51F7B014476}" type="slidenum">
              <a:rPr lang="en-US" smtClean="0"/>
              <a:pPr/>
              <a:t>40</a:t>
            </a:fld>
            <a:endParaRPr lang="en-US" dirty="0"/>
          </a:p>
        </p:txBody>
      </p:sp>
    </p:spTree>
    <p:extLst>
      <p:ext uri="{BB962C8B-B14F-4D97-AF65-F5344CB8AC3E}">
        <p14:creationId xmlns="" xmlns:p14="http://schemas.microsoft.com/office/powerpoint/2010/main" val="358557569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3" name="Rectangle 7"/>
          <p:cNvSpPr txBox="1">
            <a:spLocks noGrp="1" noChangeArrowheads="1"/>
          </p:cNvSpPr>
          <p:nvPr/>
        </p:nvSpPr>
        <p:spPr bwMode="auto">
          <a:xfrm>
            <a:off x="3970938" y="8829967"/>
            <a:ext cx="3037840" cy="464820"/>
          </a:xfrm>
          <a:prstGeom prst="rect">
            <a:avLst/>
          </a:prstGeom>
          <a:noFill/>
          <a:ln w="9525">
            <a:noFill/>
            <a:miter lim="800000"/>
            <a:headEnd/>
            <a:tailEnd/>
          </a:ln>
        </p:spPr>
        <p:txBody>
          <a:bodyPr lIns="93177" tIns="46589" rIns="93177" bIns="46589" anchor="b"/>
          <a:lstStyle/>
          <a:p>
            <a:pPr algn="r"/>
            <a:fld id="{D1CFD9FC-7531-48C3-96AC-581049F8431F}" type="slidenum">
              <a:rPr lang="en-US" sz="1200">
                <a:latin typeface="Arial" charset="0"/>
              </a:rPr>
              <a:pPr algn="r"/>
              <a:t>41</a:t>
            </a:fld>
            <a:endParaRPr lang="en-US" sz="1200" dirty="0">
              <a:latin typeface="Arial" charset="0"/>
            </a:endParaRPr>
          </a:p>
        </p:txBody>
      </p:sp>
      <p:sp>
        <p:nvSpPr>
          <p:cNvPr id="192514" name="Rectangle 7"/>
          <p:cNvSpPr txBox="1">
            <a:spLocks noGrp="1" noChangeArrowheads="1"/>
          </p:cNvSpPr>
          <p:nvPr/>
        </p:nvSpPr>
        <p:spPr bwMode="auto">
          <a:xfrm>
            <a:off x="3970938" y="8829967"/>
            <a:ext cx="3037840" cy="464820"/>
          </a:xfrm>
          <a:prstGeom prst="rect">
            <a:avLst/>
          </a:prstGeom>
          <a:noFill/>
          <a:ln w="9525">
            <a:noFill/>
            <a:miter lim="800000"/>
            <a:headEnd/>
            <a:tailEnd/>
          </a:ln>
        </p:spPr>
        <p:txBody>
          <a:bodyPr lIns="93908" tIns="46955" rIns="93908" bIns="46955" anchor="b"/>
          <a:lstStyle/>
          <a:p>
            <a:pPr algn="r"/>
            <a:fld id="{1241FF39-39EC-44FC-BDCE-F09CAE67C2FF}" type="slidenum">
              <a:rPr lang="en-US" sz="1200">
                <a:latin typeface="Calibri" pitchFamily="34" charset="0"/>
              </a:rPr>
              <a:pPr algn="r"/>
              <a:t>41</a:t>
            </a:fld>
            <a:endParaRPr lang="en-US" sz="1200" dirty="0">
              <a:latin typeface="Calibri" pitchFamily="34" charset="0"/>
            </a:endParaRPr>
          </a:p>
        </p:txBody>
      </p:sp>
      <p:sp>
        <p:nvSpPr>
          <p:cNvPr id="192515" name="Rectangle 2"/>
          <p:cNvSpPr>
            <a:spLocks noGrp="1" noRot="1" noChangeAspect="1" noChangeArrowheads="1" noTextEdit="1"/>
          </p:cNvSpPr>
          <p:nvPr>
            <p:ph type="sldImg"/>
          </p:nvPr>
        </p:nvSpPr>
        <p:spPr>
          <a:ln/>
        </p:spPr>
      </p:sp>
      <p:sp>
        <p:nvSpPr>
          <p:cNvPr id="192516" name="Rectangle 3"/>
          <p:cNvSpPr>
            <a:spLocks noGrp="1" noChangeArrowheads="1"/>
          </p:cNvSpPr>
          <p:nvPr>
            <p:ph type="body" idx="1"/>
          </p:nvPr>
        </p:nvSpPr>
        <p:spPr>
          <a:xfrm>
            <a:off x="701040" y="4417404"/>
            <a:ext cx="5608320" cy="4181766"/>
          </a:xfrm>
          <a:noFill/>
          <a:ln/>
        </p:spPr>
        <p:txBody>
          <a:bodyPr lIns="93908" tIns="46955" rIns="93908" bIns="46955"/>
          <a:lstStyle/>
          <a:p>
            <a:pPr eaLnBrk="1" hangingPunct="1">
              <a:spcBef>
                <a:spcPct val="0"/>
              </a:spcBef>
            </a:pPr>
            <a:r>
              <a:rPr lang="en-US" dirty="0" smtClean="0">
                <a:ea typeface="ＭＳ Ｐゴシック"/>
                <a:cs typeface="ＭＳ Ｐゴシック"/>
              </a:rPr>
              <a:t>Read Text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7" name="Rectangle 2"/>
          <p:cNvSpPr>
            <a:spLocks noGrp="1" noChangeArrowheads="1"/>
          </p:cNvSpPr>
          <p:nvPr>
            <p:ph type="hdr" sz="quarter"/>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panose="020B0604020202020204" pitchFamily="34" charset="0"/>
                <a:ea typeface="MS PGothic" panose="020B0600070205080204" pitchFamily="34" charset="-128"/>
              </a:defRPr>
            </a:lvl1pPr>
            <a:lvl2pPr marL="742950" indent="-285750" defTabSz="931863"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931863"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931863"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931863"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93186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93186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93186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93186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altLang="en-US" sz="1200" smtClean="0"/>
              <a:t>Care Under fire</a:t>
            </a:r>
          </a:p>
        </p:txBody>
      </p:sp>
      <p:sp>
        <p:nvSpPr>
          <p:cNvPr id="137218" name="Rectangle 3"/>
          <p:cNvSpPr>
            <a:spLocks noGrp="1" noChangeArrowheads="1"/>
          </p:cNvSpPr>
          <p:nvPr>
            <p:ph type="dt" sz="quarter"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panose="020B0604020202020204" pitchFamily="34" charset="0"/>
                <a:ea typeface="MS PGothic" panose="020B0600070205080204" pitchFamily="34" charset="-128"/>
              </a:defRPr>
            </a:lvl1pPr>
            <a:lvl2pPr marL="742950" indent="-285750" defTabSz="931863"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931863"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931863"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931863"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93186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93186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93186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93186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1B1A3528-E7E1-4FE5-9AD9-2246B4958B70}" type="datetime1">
              <a:rPr lang="en-US" altLang="en-US" sz="1200"/>
              <a:pPr eaLnBrk="1" hangingPunct="1"/>
              <a:t>11/17/2015</a:t>
            </a:fld>
            <a:endParaRPr lang="en-US" altLang="en-US" sz="1200"/>
          </a:p>
        </p:txBody>
      </p:sp>
      <p:sp>
        <p:nvSpPr>
          <p:cNvPr id="137219" name="Rectangle 6"/>
          <p:cNvSpPr>
            <a:spLocks noGrp="1" noChangeArrowheads="1"/>
          </p:cNvSpPr>
          <p:nvPr>
            <p:ph type="ftr" sz="quarter" idx="4"/>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panose="020B0604020202020204" pitchFamily="34" charset="0"/>
                <a:ea typeface="MS PGothic" panose="020B0600070205080204" pitchFamily="34" charset="-128"/>
              </a:defRPr>
            </a:lvl1pPr>
            <a:lvl2pPr marL="742950" indent="-285750" defTabSz="931863"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931863"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931863"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931863"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93186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93186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93186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93186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altLang="en-US" sz="1200" smtClean="0"/>
              <a:t>DRAFT</a:t>
            </a:r>
          </a:p>
        </p:txBody>
      </p:sp>
      <p:sp>
        <p:nvSpPr>
          <p:cNvPr id="13722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panose="020B0604020202020204" pitchFamily="34" charset="0"/>
                <a:ea typeface="MS PGothic" panose="020B0600070205080204" pitchFamily="34" charset="-128"/>
              </a:defRPr>
            </a:lvl1pPr>
            <a:lvl2pPr marL="742950" indent="-285750" defTabSz="931863"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931863"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931863"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931863"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93186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93186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93186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93186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A4966DA9-885B-47E8-987C-45E13386DA00}" type="slidenum">
              <a:rPr lang="en-US" altLang="en-US" sz="1200"/>
              <a:pPr eaLnBrk="1" hangingPunct="1"/>
              <a:t>4</a:t>
            </a:fld>
            <a:endParaRPr lang="en-US" altLang="en-US" sz="1200"/>
          </a:p>
        </p:txBody>
      </p:sp>
      <p:sp>
        <p:nvSpPr>
          <p:cNvPr id="137221" name="Rectangle 2"/>
          <p:cNvSpPr>
            <a:spLocks noGrp="1" noRot="1" noChangeAspect="1" noChangeArrowheads="1" noTextEdit="1"/>
          </p:cNvSpPr>
          <p:nvPr>
            <p:ph type="sldImg"/>
          </p:nvPr>
        </p:nvSpPr>
        <p:spPr>
          <a:ln/>
        </p:spPr>
      </p:sp>
      <p:sp>
        <p:nvSpPr>
          <p:cNvPr id="137222"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Arial" panose="020B0604020202020204" pitchFamily="34" charset="0"/>
              </a:rPr>
              <a:t>10% of animals in lab studies died within 3 minutes without hemorrhage control measures. </a:t>
            </a:r>
          </a:p>
        </p:txBody>
      </p:sp>
    </p:spTree>
    <p:extLst>
      <p:ext uri="{BB962C8B-B14F-4D97-AF65-F5344CB8AC3E}">
        <p14:creationId xmlns="" xmlns:p14="http://schemas.microsoft.com/office/powerpoint/2010/main" val="146378658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1" name="Rectangle 7"/>
          <p:cNvSpPr txBox="1">
            <a:spLocks noGrp="1" noChangeArrowheads="1"/>
          </p:cNvSpPr>
          <p:nvPr/>
        </p:nvSpPr>
        <p:spPr bwMode="auto">
          <a:xfrm>
            <a:off x="3970938" y="8829967"/>
            <a:ext cx="3037840" cy="464820"/>
          </a:xfrm>
          <a:prstGeom prst="rect">
            <a:avLst/>
          </a:prstGeom>
          <a:noFill/>
          <a:ln w="9525">
            <a:noFill/>
            <a:miter lim="800000"/>
            <a:headEnd/>
            <a:tailEnd/>
          </a:ln>
        </p:spPr>
        <p:txBody>
          <a:bodyPr lIns="93177" tIns="46589" rIns="93177" bIns="46589" anchor="b"/>
          <a:lstStyle/>
          <a:p>
            <a:pPr algn="r"/>
            <a:fld id="{409EE367-6F35-40DE-8ABD-80254531E4D0}" type="slidenum">
              <a:rPr lang="en-US" sz="1200">
                <a:latin typeface="Arial" charset="0"/>
              </a:rPr>
              <a:pPr algn="r"/>
              <a:t>42</a:t>
            </a:fld>
            <a:endParaRPr lang="en-US" sz="1200" dirty="0">
              <a:latin typeface="Arial" charset="0"/>
            </a:endParaRPr>
          </a:p>
        </p:txBody>
      </p:sp>
      <p:sp>
        <p:nvSpPr>
          <p:cNvPr id="194562" name="Rectangle 7"/>
          <p:cNvSpPr txBox="1">
            <a:spLocks noGrp="1" noChangeArrowheads="1"/>
          </p:cNvSpPr>
          <p:nvPr/>
        </p:nvSpPr>
        <p:spPr bwMode="auto">
          <a:xfrm>
            <a:off x="3970938" y="8829967"/>
            <a:ext cx="3037840" cy="464820"/>
          </a:xfrm>
          <a:prstGeom prst="rect">
            <a:avLst/>
          </a:prstGeom>
          <a:noFill/>
          <a:ln w="9525">
            <a:noFill/>
            <a:miter lim="800000"/>
            <a:headEnd/>
            <a:tailEnd/>
          </a:ln>
        </p:spPr>
        <p:txBody>
          <a:bodyPr lIns="93908" tIns="46955" rIns="93908" bIns="46955" anchor="b"/>
          <a:lstStyle/>
          <a:p>
            <a:pPr algn="r"/>
            <a:fld id="{BC7E23F3-700D-4C4E-A571-CD5B5AEEA48F}" type="slidenum">
              <a:rPr lang="en-US" sz="1200">
                <a:latin typeface="Calibri" pitchFamily="34" charset="0"/>
              </a:rPr>
              <a:pPr algn="r"/>
              <a:t>42</a:t>
            </a:fld>
            <a:endParaRPr lang="en-US" sz="1200" dirty="0">
              <a:latin typeface="Calibri" pitchFamily="34" charset="0"/>
            </a:endParaRPr>
          </a:p>
        </p:txBody>
      </p:sp>
      <p:sp>
        <p:nvSpPr>
          <p:cNvPr id="194563" name="Rectangle 2"/>
          <p:cNvSpPr>
            <a:spLocks noGrp="1" noRot="1" noChangeAspect="1" noChangeArrowheads="1" noTextEdit="1"/>
          </p:cNvSpPr>
          <p:nvPr>
            <p:ph type="sldImg"/>
          </p:nvPr>
        </p:nvSpPr>
        <p:spPr>
          <a:ln/>
        </p:spPr>
      </p:sp>
      <p:sp>
        <p:nvSpPr>
          <p:cNvPr id="194564" name="Rectangle 3"/>
          <p:cNvSpPr>
            <a:spLocks noGrp="1" noChangeArrowheads="1"/>
          </p:cNvSpPr>
          <p:nvPr>
            <p:ph type="body" idx="1"/>
          </p:nvPr>
        </p:nvSpPr>
        <p:spPr>
          <a:xfrm>
            <a:off x="701040" y="4417404"/>
            <a:ext cx="5608320" cy="4181766"/>
          </a:xfrm>
          <a:noFill/>
          <a:ln/>
        </p:spPr>
        <p:txBody>
          <a:bodyPr lIns="93908" tIns="46955" rIns="93908" bIns="46955"/>
          <a:lstStyle/>
          <a:p>
            <a:pPr eaLnBrk="1" hangingPunct="1">
              <a:spcBef>
                <a:spcPct val="0"/>
              </a:spcBef>
            </a:pPr>
            <a:r>
              <a:rPr lang="en-US" dirty="0" smtClean="0">
                <a:ea typeface="ＭＳ Ｐゴシック"/>
                <a:cs typeface="ＭＳ Ｐゴシック"/>
              </a:rPr>
              <a:t>Pack CG into wound just like you would plain gauze.</a:t>
            </a:r>
          </a:p>
          <a:p>
            <a:pPr eaLnBrk="1" hangingPunct="1">
              <a:spcBef>
                <a:spcPct val="0"/>
              </a:spcBef>
            </a:pPr>
            <a:r>
              <a:rPr lang="en-US" dirty="0" smtClean="0">
                <a:ea typeface="ＭＳ Ｐゴシック"/>
                <a:cs typeface="ＭＳ Ｐゴシック"/>
              </a:rPr>
              <a:t>If more than one roll is needed, pack in more CG until the wound is full. </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09" name="Rectangle 7"/>
          <p:cNvSpPr txBox="1">
            <a:spLocks noGrp="1" noChangeArrowheads="1"/>
          </p:cNvSpPr>
          <p:nvPr/>
        </p:nvSpPr>
        <p:spPr bwMode="auto">
          <a:xfrm>
            <a:off x="3970938" y="8829967"/>
            <a:ext cx="3037840" cy="464820"/>
          </a:xfrm>
          <a:prstGeom prst="rect">
            <a:avLst/>
          </a:prstGeom>
          <a:noFill/>
          <a:ln w="9525">
            <a:noFill/>
            <a:miter lim="800000"/>
            <a:headEnd/>
            <a:tailEnd/>
          </a:ln>
        </p:spPr>
        <p:txBody>
          <a:bodyPr lIns="93177" tIns="46589" rIns="93177" bIns="46589" anchor="b"/>
          <a:lstStyle/>
          <a:p>
            <a:pPr algn="r"/>
            <a:fld id="{6CB56A65-FAAC-47BB-92B1-AEA7809426BA}" type="slidenum">
              <a:rPr lang="en-US" sz="1200">
                <a:latin typeface="Arial" charset="0"/>
              </a:rPr>
              <a:pPr algn="r"/>
              <a:t>43</a:t>
            </a:fld>
            <a:endParaRPr lang="en-US" sz="1200" dirty="0">
              <a:latin typeface="Arial" charset="0"/>
            </a:endParaRPr>
          </a:p>
        </p:txBody>
      </p:sp>
      <p:sp>
        <p:nvSpPr>
          <p:cNvPr id="196610" name="Rectangle 7"/>
          <p:cNvSpPr txBox="1">
            <a:spLocks noGrp="1" noChangeArrowheads="1"/>
          </p:cNvSpPr>
          <p:nvPr/>
        </p:nvSpPr>
        <p:spPr bwMode="auto">
          <a:xfrm>
            <a:off x="3970938" y="8829967"/>
            <a:ext cx="3037840" cy="464820"/>
          </a:xfrm>
          <a:prstGeom prst="rect">
            <a:avLst/>
          </a:prstGeom>
          <a:noFill/>
          <a:ln w="9525">
            <a:noFill/>
            <a:miter lim="800000"/>
            <a:headEnd/>
            <a:tailEnd/>
          </a:ln>
        </p:spPr>
        <p:txBody>
          <a:bodyPr lIns="93908" tIns="46955" rIns="93908" bIns="46955" anchor="b"/>
          <a:lstStyle/>
          <a:p>
            <a:pPr algn="r"/>
            <a:fld id="{72B10673-7B44-4948-AF6C-1967A0675D9D}" type="slidenum">
              <a:rPr lang="en-US" sz="1200">
                <a:latin typeface="Calibri" pitchFamily="34" charset="0"/>
              </a:rPr>
              <a:pPr algn="r"/>
              <a:t>43</a:t>
            </a:fld>
            <a:endParaRPr lang="en-US" sz="1200" dirty="0">
              <a:latin typeface="Calibri" pitchFamily="34" charset="0"/>
            </a:endParaRPr>
          </a:p>
        </p:txBody>
      </p:sp>
      <p:sp>
        <p:nvSpPr>
          <p:cNvPr id="196611" name="Rectangle 2"/>
          <p:cNvSpPr>
            <a:spLocks noGrp="1" noRot="1" noChangeAspect="1" noChangeArrowheads="1" noTextEdit="1"/>
          </p:cNvSpPr>
          <p:nvPr>
            <p:ph type="sldImg"/>
          </p:nvPr>
        </p:nvSpPr>
        <p:spPr>
          <a:ln/>
        </p:spPr>
      </p:sp>
      <p:sp>
        <p:nvSpPr>
          <p:cNvPr id="196612" name="Rectangle 3"/>
          <p:cNvSpPr>
            <a:spLocks noGrp="1" noChangeArrowheads="1"/>
          </p:cNvSpPr>
          <p:nvPr>
            <p:ph type="body" idx="1"/>
          </p:nvPr>
        </p:nvSpPr>
        <p:spPr>
          <a:xfrm>
            <a:off x="701040" y="4417404"/>
            <a:ext cx="5608320" cy="4181766"/>
          </a:xfrm>
          <a:noFill/>
          <a:ln/>
        </p:spPr>
        <p:txBody>
          <a:bodyPr lIns="93908" tIns="46955" rIns="93908" bIns="46955"/>
          <a:lstStyle/>
          <a:p>
            <a:pPr eaLnBrk="1" hangingPunct="1">
              <a:spcBef>
                <a:spcPct val="0"/>
              </a:spcBef>
            </a:pPr>
            <a:r>
              <a:rPr lang="en-US" dirty="0" smtClean="0">
                <a:ea typeface="ＭＳ Ｐゴシック"/>
                <a:cs typeface="ＭＳ Ｐゴシック"/>
              </a:rPr>
              <a:t>Although the Combat Gauze may become saturated during the initial application process, continue to hold firm pressure for at least three minutes. The kaolin will continue to leach into the wound area and help form a clot even though the bandage is soaked through.</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7" name="Rectangle 7"/>
          <p:cNvSpPr txBox="1">
            <a:spLocks noGrp="1" noChangeArrowheads="1"/>
          </p:cNvSpPr>
          <p:nvPr/>
        </p:nvSpPr>
        <p:spPr bwMode="auto">
          <a:xfrm>
            <a:off x="3970938" y="8829967"/>
            <a:ext cx="3037840" cy="464820"/>
          </a:xfrm>
          <a:prstGeom prst="rect">
            <a:avLst/>
          </a:prstGeom>
          <a:noFill/>
          <a:ln w="9525">
            <a:noFill/>
            <a:miter lim="800000"/>
            <a:headEnd/>
            <a:tailEnd/>
          </a:ln>
        </p:spPr>
        <p:txBody>
          <a:bodyPr lIns="93177" tIns="46589" rIns="93177" bIns="46589" anchor="b"/>
          <a:lstStyle/>
          <a:p>
            <a:pPr algn="r"/>
            <a:fld id="{3FC69DA1-9B93-493B-8531-E5D2BA6FB01B}" type="slidenum">
              <a:rPr lang="en-US" sz="1200">
                <a:latin typeface="Arial" charset="0"/>
              </a:rPr>
              <a:pPr algn="r"/>
              <a:t>44</a:t>
            </a:fld>
            <a:endParaRPr lang="en-US" sz="1200" dirty="0">
              <a:latin typeface="Arial" charset="0"/>
            </a:endParaRPr>
          </a:p>
        </p:txBody>
      </p:sp>
      <p:sp>
        <p:nvSpPr>
          <p:cNvPr id="198658" name="Rectangle 7"/>
          <p:cNvSpPr txBox="1">
            <a:spLocks noGrp="1" noChangeArrowheads="1"/>
          </p:cNvSpPr>
          <p:nvPr/>
        </p:nvSpPr>
        <p:spPr bwMode="auto">
          <a:xfrm>
            <a:off x="3970938" y="8829967"/>
            <a:ext cx="3037840" cy="464820"/>
          </a:xfrm>
          <a:prstGeom prst="rect">
            <a:avLst/>
          </a:prstGeom>
          <a:noFill/>
          <a:ln w="9525">
            <a:noFill/>
            <a:miter lim="800000"/>
            <a:headEnd/>
            <a:tailEnd/>
          </a:ln>
        </p:spPr>
        <p:txBody>
          <a:bodyPr lIns="93908" tIns="46955" rIns="93908" bIns="46955" anchor="b"/>
          <a:lstStyle/>
          <a:p>
            <a:pPr algn="r"/>
            <a:fld id="{39B3A079-5C47-4DFD-8741-FC7C7BD02642}" type="slidenum">
              <a:rPr lang="en-US" sz="1200">
                <a:latin typeface="Calibri" pitchFamily="34" charset="0"/>
              </a:rPr>
              <a:pPr algn="r"/>
              <a:t>44</a:t>
            </a:fld>
            <a:endParaRPr lang="en-US" sz="1200" dirty="0">
              <a:latin typeface="Calibri" pitchFamily="34" charset="0"/>
            </a:endParaRPr>
          </a:p>
        </p:txBody>
      </p:sp>
      <p:sp>
        <p:nvSpPr>
          <p:cNvPr id="198659" name="Rectangle 2"/>
          <p:cNvSpPr>
            <a:spLocks noGrp="1" noRot="1" noChangeAspect="1" noChangeArrowheads="1" noTextEdit="1"/>
          </p:cNvSpPr>
          <p:nvPr>
            <p:ph type="sldImg"/>
          </p:nvPr>
        </p:nvSpPr>
        <p:spPr>
          <a:ln/>
        </p:spPr>
      </p:sp>
      <p:sp>
        <p:nvSpPr>
          <p:cNvPr id="198660" name="Rectangle 3"/>
          <p:cNvSpPr>
            <a:spLocks noGrp="1" noChangeArrowheads="1"/>
          </p:cNvSpPr>
          <p:nvPr>
            <p:ph type="body" idx="1"/>
          </p:nvPr>
        </p:nvSpPr>
        <p:spPr>
          <a:xfrm>
            <a:off x="701040" y="4417404"/>
            <a:ext cx="5608320" cy="4181766"/>
          </a:xfrm>
          <a:noFill/>
          <a:ln/>
        </p:spPr>
        <p:txBody>
          <a:bodyPr lIns="93908" tIns="46955" rIns="93908" bIns="46955"/>
          <a:lstStyle/>
          <a:p>
            <a:pPr eaLnBrk="1" hangingPunct="1">
              <a:spcBef>
                <a:spcPct val="0"/>
              </a:spcBef>
            </a:pPr>
            <a:r>
              <a:rPr lang="en-US" dirty="0" smtClean="0">
                <a:ea typeface="ＭＳ Ｐゴシック"/>
                <a:cs typeface="ＭＳ Ｐゴシック"/>
              </a:rPr>
              <a:t>Carefully observe for blood continuing to flow from under the gauze to determine if bleeding has been controlled. Once you are sure the bleeding has stopped, apply a pressure bandage over the Combat Gauze.</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5" name="Rectangle 7"/>
          <p:cNvSpPr txBox="1">
            <a:spLocks noGrp="1" noChangeArrowheads="1"/>
          </p:cNvSpPr>
          <p:nvPr/>
        </p:nvSpPr>
        <p:spPr bwMode="auto">
          <a:xfrm>
            <a:off x="3970938" y="8829967"/>
            <a:ext cx="3037840" cy="464820"/>
          </a:xfrm>
          <a:prstGeom prst="rect">
            <a:avLst/>
          </a:prstGeom>
          <a:noFill/>
          <a:ln w="9525">
            <a:noFill/>
            <a:miter lim="800000"/>
            <a:headEnd/>
            <a:tailEnd/>
          </a:ln>
        </p:spPr>
        <p:txBody>
          <a:bodyPr lIns="93177" tIns="46589" rIns="93177" bIns="46589" anchor="b"/>
          <a:lstStyle/>
          <a:p>
            <a:pPr algn="r"/>
            <a:fld id="{D3F1353D-BDE9-4D0A-9968-BED78F6752C4}" type="slidenum">
              <a:rPr lang="en-US" sz="1200">
                <a:latin typeface="Arial" charset="0"/>
              </a:rPr>
              <a:pPr algn="r"/>
              <a:t>45</a:t>
            </a:fld>
            <a:endParaRPr lang="en-US" sz="1200" dirty="0">
              <a:latin typeface="Arial" charset="0"/>
            </a:endParaRPr>
          </a:p>
        </p:txBody>
      </p:sp>
      <p:sp>
        <p:nvSpPr>
          <p:cNvPr id="200706" name="Rectangle 7"/>
          <p:cNvSpPr txBox="1">
            <a:spLocks noGrp="1" noChangeArrowheads="1"/>
          </p:cNvSpPr>
          <p:nvPr/>
        </p:nvSpPr>
        <p:spPr bwMode="auto">
          <a:xfrm>
            <a:off x="3970938" y="8829967"/>
            <a:ext cx="3037840" cy="464820"/>
          </a:xfrm>
          <a:prstGeom prst="rect">
            <a:avLst/>
          </a:prstGeom>
          <a:noFill/>
          <a:ln w="9525">
            <a:noFill/>
            <a:miter lim="800000"/>
            <a:headEnd/>
            <a:tailEnd/>
          </a:ln>
        </p:spPr>
        <p:txBody>
          <a:bodyPr lIns="93908" tIns="46955" rIns="93908" bIns="46955" anchor="b"/>
          <a:lstStyle/>
          <a:p>
            <a:pPr algn="r"/>
            <a:fld id="{58021D77-1E2D-42F7-944B-7E032F36715D}" type="slidenum">
              <a:rPr lang="en-US" sz="1200">
                <a:latin typeface="Calibri" pitchFamily="34" charset="0"/>
              </a:rPr>
              <a:pPr algn="r"/>
              <a:t>45</a:t>
            </a:fld>
            <a:endParaRPr lang="en-US" sz="1200" dirty="0">
              <a:latin typeface="Calibri" pitchFamily="34" charset="0"/>
            </a:endParaRPr>
          </a:p>
        </p:txBody>
      </p:sp>
      <p:sp>
        <p:nvSpPr>
          <p:cNvPr id="200707" name="Rectangle 2"/>
          <p:cNvSpPr>
            <a:spLocks noGrp="1" noRot="1" noChangeAspect="1" noChangeArrowheads="1" noTextEdit="1"/>
          </p:cNvSpPr>
          <p:nvPr>
            <p:ph type="sldImg"/>
          </p:nvPr>
        </p:nvSpPr>
        <p:spPr>
          <a:ln/>
        </p:spPr>
      </p:sp>
      <p:sp>
        <p:nvSpPr>
          <p:cNvPr id="200708" name="Rectangle 3"/>
          <p:cNvSpPr>
            <a:spLocks noGrp="1" noChangeArrowheads="1"/>
          </p:cNvSpPr>
          <p:nvPr>
            <p:ph type="body" idx="1"/>
          </p:nvPr>
        </p:nvSpPr>
        <p:spPr>
          <a:xfrm>
            <a:off x="701040" y="4417404"/>
            <a:ext cx="5608320" cy="4181766"/>
          </a:xfrm>
          <a:noFill/>
          <a:ln/>
        </p:spPr>
        <p:txBody>
          <a:bodyPr lIns="93908" tIns="46955" rIns="93908" bIns="46955"/>
          <a:lstStyle/>
          <a:p>
            <a:pPr eaLnBrk="1" hangingPunct="1">
              <a:spcBef>
                <a:spcPct val="0"/>
              </a:spcBef>
            </a:pPr>
            <a:r>
              <a:rPr lang="en-US" smtClean="0">
                <a:ea typeface="ＭＳ Ｐゴシック"/>
                <a:cs typeface="ＭＳ Ｐゴシック"/>
              </a:rPr>
              <a:t>Re-check the dressing frequently, especially while transporting the casualty to next level of care.</a:t>
            </a:r>
          </a:p>
          <a:p>
            <a:pPr eaLnBrk="1" hangingPunct="1">
              <a:spcBef>
                <a:spcPct val="0"/>
              </a:spcBef>
            </a:pPr>
            <a:r>
              <a:rPr lang="en-US" smtClean="0">
                <a:ea typeface="ＭＳ Ｐゴシック"/>
                <a:cs typeface="ＭＳ Ｐゴシック"/>
              </a:rPr>
              <a:t>Watch for re-bleeding.</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 text.</a:t>
            </a:r>
            <a:endParaRPr lang="en-US" dirty="0"/>
          </a:p>
        </p:txBody>
      </p:sp>
      <p:sp>
        <p:nvSpPr>
          <p:cNvPr id="4" name="Slide Number Placeholder 3"/>
          <p:cNvSpPr>
            <a:spLocks noGrp="1"/>
          </p:cNvSpPr>
          <p:nvPr>
            <p:ph type="sldNum" sz="quarter" idx="10"/>
          </p:nvPr>
        </p:nvSpPr>
        <p:spPr/>
        <p:txBody>
          <a:bodyPr/>
          <a:lstStyle/>
          <a:p>
            <a:pPr>
              <a:defRPr/>
            </a:pPr>
            <a:fld id="{9BE15AB0-0931-4C77-9141-FAC3118161B0}" type="slidenum">
              <a:rPr lang="en-US" smtClean="0"/>
              <a:pPr>
                <a:defRPr/>
              </a:pPr>
              <a:t>46</a:t>
            </a:fld>
            <a:endParaRPr lang="en-US" dirty="0"/>
          </a:p>
        </p:txBody>
      </p:sp>
    </p:spTree>
    <p:extLst>
      <p:ext uri="{BB962C8B-B14F-4D97-AF65-F5344CB8AC3E}">
        <p14:creationId xmlns="" xmlns:p14="http://schemas.microsoft.com/office/powerpoint/2010/main" val="1741176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 text.</a:t>
            </a:r>
            <a:endParaRPr lang="en-US" dirty="0"/>
          </a:p>
        </p:txBody>
      </p:sp>
      <p:sp>
        <p:nvSpPr>
          <p:cNvPr id="4" name="Slide Number Placeholder 3"/>
          <p:cNvSpPr>
            <a:spLocks noGrp="1"/>
          </p:cNvSpPr>
          <p:nvPr>
            <p:ph type="sldNum" sz="quarter" idx="10"/>
          </p:nvPr>
        </p:nvSpPr>
        <p:spPr/>
        <p:txBody>
          <a:bodyPr/>
          <a:lstStyle/>
          <a:p>
            <a:pPr>
              <a:defRPr/>
            </a:pPr>
            <a:fld id="{9BE15AB0-0931-4C77-9141-FAC3118161B0}" type="slidenum">
              <a:rPr lang="en-US" smtClean="0"/>
              <a:pPr>
                <a:defRPr/>
              </a:pPr>
              <a:t>47</a:t>
            </a:fld>
            <a:endParaRPr lang="en-US" dirty="0"/>
          </a:p>
        </p:txBody>
      </p:sp>
    </p:spTree>
    <p:extLst>
      <p:ext uri="{BB962C8B-B14F-4D97-AF65-F5344CB8AC3E}">
        <p14:creationId xmlns="" xmlns:p14="http://schemas.microsoft.com/office/powerpoint/2010/main" val="11361494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ea typeface="ＭＳ Ｐゴシック" charset="-128"/>
              </a:rPr>
              <a:t>Further information on these products is available on the manufacturers’ websites.</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pPr>
              <a:defRPr/>
            </a:pPr>
            <a:fld id="{9BE15AB0-0931-4C77-9141-FAC3118161B0}" type="slidenum">
              <a:rPr lang="en-US" smtClean="0"/>
              <a:pPr>
                <a:defRPr/>
              </a:pPr>
              <a:t>48</a:t>
            </a:fld>
            <a:endParaRPr lang="en-US" dirty="0"/>
          </a:p>
        </p:txBody>
      </p:sp>
    </p:spTree>
    <p:extLst>
      <p:ext uri="{BB962C8B-B14F-4D97-AF65-F5344CB8AC3E}">
        <p14:creationId xmlns="" xmlns:p14="http://schemas.microsoft.com/office/powerpoint/2010/main" val="117114365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Thank you for your presence and your attention here</a:t>
            </a:r>
            <a:r>
              <a:rPr lang="en-US" baseline="0" dirty="0" smtClean="0"/>
              <a:t> today.</a:t>
            </a:r>
          </a:p>
          <a:p>
            <a:r>
              <a:rPr lang="en-US" baseline="0" dirty="0" smtClean="0"/>
              <a:t>And all that you do to help keep </a:t>
            </a:r>
            <a:r>
              <a:rPr lang="en-US" baseline="0" smtClean="0"/>
              <a:t>us safe </a:t>
            </a:r>
            <a:r>
              <a:rPr lang="en-US" baseline="0" dirty="0" smtClean="0"/>
              <a:t>every day.</a:t>
            </a:r>
            <a:endParaRPr lang="en-US" dirty="0"/>
          </a:p>
        </p:txBody>
      </p:sp>
      <p:sp>
        <p:nvSpPr>
          <p:cNvPr id="4" name="Slide Number Placeholder 3"/>
          <p:cNvSpPr>
            <a:spLocks noGrp="1"/>
          </p:cNvSpPr>
          <p:nvPr>
            <p:ph type="sldNum" sz="quarter" idx="10"/>
          </p:nvPr>
        </p:nvSpPr>
        <p:spPr/>
        <p:txBody>
          <a:bodyPr/>
          <a:lstStyle/>
          <a:p>
            <a:pPr>
              <a:defRPr/>
            </a:pPr>
            <a:fld id="{4CC1539C-5602-42D7-A923-FEAEDEA7662C}" type="slidenum">
              <a:rPr lang="en-US" smtClean="0"/>
              <a:pPr>
                <a:defRPr/>
              </a:pPr>
              <a:t>49</a:t>
            </a:fld>
            <a:endParaRPr lang="en-US" dirty="0"/>
          </a:p>
        </p:txBody>
      </p:sp>
    </p:spTree>
    <p:extLst>
      <p:ext uri="{BB962C8B-B14F-4D97-AF65-F5344CB8AC3E}">
        <p14:creationId xmlns:p14="http://schemas.microsoft.com/office/powerpoint/2010/main" xmlns="" val="25623948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1" name="Slide Image Placeholder 1"/>
          <p:cNvSpPr>
            <a:spLocks noGrp="1" noRot="1" noChangeAspect="1" noTextEdit="1"/>
          </p:cNvSpPr>
          <p:nvPr>
            <p:ph type="sldImg"/>
          </p:nvPr>
        </p:nvSpPr>
        <p:spPr>
          <a:ln/>
        </p:spPr>
      </p:sp>
      <p:sp>
        <p:nvSpPr>
          <p:cNvPr id="143362"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Arial" panose="020B0604020202020204" pitchFamily="34" charset="0"/>
              </a:rPr>
              <a:t>Forget about direct pressure, pressure dressings, and anything else if you have severe extremity bleeding in the Care Under Fire phase.</a:t>
            </a:r>
          </a:p>
          <a:p>
            <a:pPr eaLnBrk="1" hangingPunct="1"/>
            <a:r>
              <a:rPr lang="en-US" altLang="en-US" smtClean="0">
                <a:latin typeface="Arial" panose="020B0604020202020204" pitchFamily="34" charset="0"/>
              </a:rPr>
              <a:t>Go directly to a tourniquet.</a:t>
            </a:r>
          </a:p>
        </p:txBody>
      </p:sp>
      <p:sp>
        <p:nvSpPr>
          <p:cNvPr id="143363" name="Header Placeholder 3"/>
          <p:cNvSpPr>
            <a:spLocks noGrp="1"/>
          </p:cNvSpPr>
          <p:nvPr>
            <p:ph type="hdr" sz="quarter"/>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panose="020B0604020202020204" pitchFamily="34" charset="0"/>
                <a:ea typeface="MS PGothic" panose="020B0600070205080204" pitchFamily="34" charset="-128"/>
              </a:defRPr>
            </a:lvl1pPr>
            <a:lvl2pPr marL="742950" indent="-285750" defTabSz="931863"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931863"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931863"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931863"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93186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93186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93186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93186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altLang="en-US" sz="1200" smtClean="0"/>
              <a:t>Care Under fire</a:t>
            </a:r>
          </a:p>
        </p:txBody>
      </p:sp>
      <p:sp>
        <p:nvSpPr>
          <p:cNvPr id="143364" name="Date Placeholder 4"/>
          <p:cNvSpPr>
            <a:spLocks noGrp="1"/>
          </p:cNvSpPr>
          <p:nvPr>
            <p:ph type="dt" sz="quarter"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panose="020B0604020202020204" pitchFamily="34" charset="0"/>
                <a:ea typeface="MS PGothic" panose="020B0600070205080204" pitchFamily="34" charset="-128"/>
              </a:defRPr>
            </a:lvl1pPr>
            <a:lvl2pPr marL="742950" indent="-285750" defTabSz="931863"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931863"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931863"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931863"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93186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93186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93186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93186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AB80A1CC-EA72-4D55-9257-BAD2C623123D}" type="datetime1">
              <a:rPr lang="en-US" altLang="en-US" sz="1200"/>
              <a:pPr eaLnBrk="1" hangingPunct="1"/>
              <a:t>11/17/2015</a:t>
            </a:fld>
            <a:endParaRPr lang="en-US" altLang="en-US" sz="1200"/>
          </a:p>
        </p:txBody>
      </p:sp>
      <p:sp>
        <p:nvSpPr>
          <p:cNvPr id="143365" name="Footer Placeholder 5"/>
          <p:cNvSpPr>
            <a:spLocks noGrp="1"/>
          </p:cNvSpPr>
          <p:nvPr>
            <p:ph type="ftr" sz="quarter" idx="4"/>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panose="020B0604020202020204" pitchFamily="34" charset="0"/>
                <a:ea typeface="MS PGothic" panose="020B0600070205080204" pitchFamily="34" charset="-128"/>
              </a:defRPr>
            </a:lvl1pPr>
            <a:lvl2pPr marL="742950" indent="-285750" defTabSz="931863"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931863"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931863"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931863"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93186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93186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93186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93186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altLang="en-US" sz="1200" smtClean="0"/>
              <a:t>DRAFT</a:t>
            </a:r>
          </a:p>
        </p:txBody>
      </p:sp>
      <p:sp>
        <p:nvSpPr>
          <p:cNvPr id="143366" name="Slide Number Placeholder 6"/>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panose="020B0604020202020204" pitchFamily="34" charset="0"/>
                <a:ea typeface="MS PGothic" panose="020B0600070205080204" pitchFamily="34" charset="-128"/>
              </a:defRPr>
            </a:lvl1pPr>
            <a:lvl2pPr marL="742950" indent="-285750" defTabSz="931863"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931863"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931863"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931863"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93186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93186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93186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93186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9EE4BB9E-309D-48F3-A279-D491C0CD7486}" type="slidenum">
              <a:rPr lang="en-US" altLang="en-US" sz="1200"/>
              <a:pPr eaLnBrk="1" hangingPunct="1"/>
              <a:t>5</a:t>
            </a:fld>
            <a:endParaRPr lang="en-US" altLang="en-US" sz="1200"/>
          </a:p>
        </p:txBody>
      </p:sp>
    </p:spTree>
    <p:extLst>
      <p:ext uri="{BB962C8B-B14F-4D97-AF65-F5344CB8AC3E}">
        <p14:creationId xmlns="" xmlns:p14="http://schemas.microsoft.com/office/powerpoint/2010/main" val="35003610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Rectangle 2"/>
          <p:cNvSpPr>
            <a:spLocks noGrp="1" noChangeArrowheads="1"/>
          </p:cNvSpPr>
          <p:nvPr>
            <p:ph type="hdr" sz="quarter"/>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panose="020B0604020202020204" pitchFamily="34" charset="0"/>
                <a:ea typeface="MS PGothic" panose="020B0600070205080204" pitchFamily="34" charset="-128"/>
              </a:defRPr>
            </a:lvl1pPr>
            <a:lvl2pPr marL="742950" indent="-285750" defTabSz="931863"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931863"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931863"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931863"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93186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93186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93186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93186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altLang="en-US" sz="1200" smtClean="0"/>
              <a:t>Care Under fire</a:t>
            </a:r>
          </a:p>
        </p:txBody>
      </p:sp>
      <p:sp>
        <p:nvSpPr>
          <p:cNvPr id="145410" name="Rectangle 3"/>
          <p:cNvSpPr>
            <a:spLocks noGrp="1" noChangeArrowheads="1"/>
          </p:cNvSpPr>
          <p:nvPr>
            <p:ph type="dt" sz="quarter"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panose="020B0604020202020204" pitchFamily="34" charset="0"/>
                <a:ea typeface="MS PGothic" panose="020B0600070205080204" pitchFamily="34" charset="-128"/>
              </a:defRPr>
            </a:lvl1pPr>
            <a:lvl2pPr marL="742950" indent="-285750" defTabSz="931863"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931863"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931863"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931863"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93186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93186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93186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93186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EA028366-68C9-4351-8D4A-107F6F528C5C}" type="datetime1">
              <a:rPr lang="en-US" altLang="en-US" sz="1200"/>
              <a:pPr eaLnBrk="1" hangingPunct="1"/>
              <a:t>11/17/2015</a:t>
            </a:fld>
            <a:endParaRPr lang="en-US" altLang="en-US" sz="1200"/>
          </a:p>
        </p:txBody>
      </p:sp>
      <p:sp>
        <p:nvSpPr>
          <p:cNvPr id="145411" name="Rectangle 6"/>
          <p:cNvSpPr>
            <a:spLocks noGrp="1" noChangeArrowheads="1"/>
          </p:cNvSpPr>
          <p:nvPr>
            <p:ph type="ftr" sz="quarter" idx="4"/>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panose="020B0604020202020204" pitchFamily="34" charset="0"/>
                <a:ea typeface="MS PGothic" panose="020B0600070205080204" pitchFamily="34" charset="-128"/>
              </a:defRPr>
            </a:lvl1pPr>
            <a:lvl2pPr marL="742950" indent="-285750" defTabSz="931863"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931863"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931863"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931863"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93186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93186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93186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93186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altLang="en-US" sz="1200" smtClean="0"/>
              <a:t>DRAFT</a:t>
            </a:r>
          </a:p>
        </p:txBody>
      </p:sp>
      <p:sp>
        <p:nvSpPr>
          <p:cNvPr id="145412"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panose="020B0604020202020204" pitchFamily="34" charset="0"/>
                <a:ea typeface="MS PGothic" panose="020B0600070205080204" pitchFamily="34" charset="-128"/>
              </a:defRPr>
            </a:lvl1pPr>
            <a:lvl2pPr marL="742950" indent="-285750" defTabSz="931863"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931863"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931863"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931863"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93186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93186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93186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93186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3F853975-D379-4F34-8238-355E2F35DA0D}" type="slidenum">
              <a:rPr lang="en-US" altLang="en-US" sz="1200"/>
              <a:pPr eaLnBrk="1" hangingPunct="1"/>
              <a:t>6</a:t>
            </a:fld>
            <a:endParaRPr lang="en-US" altLang="en-US" sz="1200"/>
          </a:p>
        </p:txBody>
      </p:sp>
      <p:sp>
        <p:nvSpPr>
          <p:cNvPr id="145413" name="Rectangle 2"/>
          <p:cNvSpPr>
            <a:spLocks noGrp="1" noRot="1" noChangeAspect="1" noChangeArrowheads="1" noTextEdit="1"/>
          </p:cNvSpPr>
          <p:nvPr>
            <p:ph type="sldImg"/>
          </p:nvPr>
        </p:nvSpPr>
        <p:spPr>
          <a:ln/>
        </p:spPr>
      </p:sp>
      <p:sp>
        <p:nvSpPr>
          <p:cNvPr id="145414" name="Rectangle 3"/>
          <p:cNvSpPr>
            <a:spLocks noGrp="1" noChangeArrowheads="1"/>
          </p:cNvSpPr>
          <p:nvPr>
            <p:ph type="body" idx="1"/>
          </p:nvPr>
        </p:nvSpPr>
        <p:spPr>
          <a:xfrm>
            <a:off x="935038" y="4416425"/>
            <a:ext cx="5140325" cy="4183063"/>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Arial" panose="020B0604020202020204" pitchFamily="34" charset="0"/>
              </a:rPr>
              <a:t>The medic in this Army unit was killed in the battle in which this soldier was wounded.</a:t>
            </a:r>
          </a:p>
          <a:p>
            <a:pPr eaLnBrk="1" hangingPunct="1"/>
            <a:r>
              <a:rPr lang="en-US" altLang="en-US" smtClean="0">
                <a:latin typeface="Arial" panose="020B0604020202020204" pitchFamily="34" charset="0"/>
              </a:rPr>
              <a:t>Others in the unit attempted to control the bleeding from this soldier</a:t>
            </a:r>
            <a:r>
              <a:rPr lang="ja-JP" altLang="en-US" smtClean="0">
                <a:latin typeface="Arial" panose="020B0604020202020204" pitchFamily="34" charset="0"/>
              </a:rPr>
              <a:t>’</a:t>
            </a:r>
            <a:r>
              <a:rPr lang="en-US" altLang="ja-JP" smtClean="0">
                <a:latin typeface="Arial" panose="020B0604020202020204" pitchFamily="34" charset="0"/>
              </a:rPr>
              <a:t>s wound just below his left knee.</a:t>
            </a:r>
          </a:p>
          <a:p>
            <a:pPr eaLnBrk="1" hangingPunct="1"/>
            <a:r>
              <a:rPr lang="en-US" altLang="en-US" smtClean="0">
                <a:latin typeface="Arial" panose="020B0604020202020204" pitchFamily="34" charset="0"/>
              </a:rPr>
              <a:t>These improvised tourniquets were ineffective, and the soldier bled to death.</a:t>
            </a:r>
          </a:p>
          <a:p>
            <a:pPr eaLnBrk="1" hangingPunct="1"/>
            <a:r>
              <a:rPr lang="en-US" altLang="en-US" smtClean="0">
                <a:latin typeface="Arial" panose="020B0604020202020204" pitchFamily="34" charset="0"/>
              </a:rPr>
              <a:t>DON</a:t>
            </a:r>
            <a:r>
              <a:rPr lang="ja-JP" altLang="en-US" smtClean="0">
                <a:latin typeface="Arial" panose="020B0604020202020204" pitchFamily="34" charset="0"/>
              </a:rPr>
              <a:t>”</a:t>
            </a:r>
            <a:r>
              <a:rPr lang="en-US" altLang="ja-JP" smtClean="0">
                <a:latin typeface="Arial" panose="020B0604020202020204" pitchFamily="34" charset="0"/>
              </a:rPr>
              <a:t>T LET THIS HAPPEN TO YOUR BUDDIES!</a:t>
            </a:r>
            <a:endParaRPr lang="en-US" altLang="en-US" smtClean="0">
              <a:latin typeface="Arial" panose="020B0604020202020204" pitchFamily="34" charset="0"/>
            </a:endParaRPr>
          </a:p>
        </p:txBody>
      </p:sp>
    </p:spTree>
    <p:extLst>
      <p:ext uri="{BB962C8B-B14F-4D97-AF65-F5344CB8AC3E}">
        <p14:creationId xmlns="" xmlns:p14="http://schemas.microsoft.com/office/powerpoint/2010/main" val="20776438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7" name="Rectangle 2"/>
          <p:cNvSpPr>
            <a:spLocks noGrp="1" noChangeArrowheads="1"/>
          </p:cNvSpPr>
          <p:nvPr>
            <p:ph type="hdr" sz="quarter"/>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panose="020B0604020202020204" pitchFamily="34" charset="0"/>
                <a:ea typeface="MS PGothic" panose="020B0600070205080204" pitchFamily="34" charset="-128"/>
              </a:defRPr>
            </a:lvl1pPr>
            <a:lvl2pPr marL="742950" indent="-285750" defTabSz="931863"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931863"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931863"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931863"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93186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93186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93186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93186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altLang="en-US" sz="1200" smtClean="0"/>
              <a:t>Care Under fire</a:t>
            </a:r>
          </a:p>
        </p:txBody>
      </p:sp>
      <p:sp>
        <p:nvSpPr>
          <p:cNvPr id="147458" name="Rectangle 3"/>
          <p:cNvSpPr>
            <a:spLocks noGrp="1" noChangeArrowheads="1"/>
          </p:cNvSpPr>
          <p:nvPr>
            <p:ph type="dt" sz="quarter"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panose="020B0604020202020204" pitchFamily="34" charset="0"/>
                <a:ea typeface="MS PGothic" panose="020B0600070205080204" pitchFamily="34" charset="-128"/>
              </a:defRPr>
            </a:lvl1pPr>
            <a:lvl2pPr marL="742950" indent="-285750" defTabSz="931863"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931863"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931863"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931863"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93186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93186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93186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93186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AABC6468-EB5B-4186-AF77-F3F59C19C545}" type="datetime1">
              <a:rPr lang="en-US" altLang="en-US" sz="1200"/>
              <a:pPr eaLnBrk="1" hangingPunct="1"/>
              <a:t>11/17/2015</a:t>
            </a:fld>
            <a:endParaRPr lang="en-US" altLang="en-US" sz="1200"/>
          </a:p>
        </p:txBody>
      </p:sp>
      <p:sp>
        <p:nvSpPr>
          <p:cNvPr id="147459" name="Rectangle 6"/>
          <p:cNvSpPr>
            <a:spLocks noGrp="1" noChangeArrowheads="1"/>
          </p:cNvSpPr>
          <p:nvPr>
            <p:ph type="ftr" sz="quarter" idx="4"/>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panose="020B0604020202020204" pitchFamily="34" charset="0"/>
                <a:ea typeface="MS PGothic" panose="020B0600070205080204" pitchFamily="34" charset="-128"/>
              </a:defRPr>
            </a:lvl1pPr>
            <a:lvl2pPr marL="742950" indent="-285750" defTabSz="931863"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931863"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931863"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931863"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93186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93186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93186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93186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altLang="en-US" sz="1200" smtClean="0"/>
              <a:t>DRAFT</a:t>
            </a:r>
          </a:p>
        </p:txBody>
      </p:sp>
      <p:sp>
        <p:nvSpPr>
          <p:cNvPr id="14746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panose="020B0604020202020204" pitchFamily="34" charset="0"/>
                <a:ea typeface="MS PGothic" panose="020B0600070205080204" pitchFamily="34" charset="-128"/>
              </a:defRPr>
            </a:lvl1pPr>
            <a:lvl2pPr marL="742950" indent="-285750" defTabSz="931863"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931863"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931863"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931863"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93186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93186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93186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93186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C7F862FB-AEE3-494C-8136-14FA6638AF56}" type="slidenum">
              <a:rPr lang="en-US" altLang="en-US" sz="1200"/>
              <a:pPr eaLnBrk="1" hangingPunct="1"/>
              <a:t>7</a:t>
            </a:fld>
            <a:endParaRPr lang="en-US" altLang="en-US" sz="1200"/>
          </a:p>
        </p:txBody>
      </p:sp>
      <p:sp>
        <p:nvSpPr>
          <p:cNvPr id="147461" name="Rectangle 2"/>
          <p:cNvSpPr>
            <a:spLocks noGrp="1" noRot="1" noChangeAspect="1" noChangeArrowheads="1" noTextEdit="1"/>
          </p:cNvSpPr>
          <p:nvPr>
            <p:ph type="sldImg"/>
          </p:nvPr>
        </p:nvSpPr>
        <p:spPr>
          <a:ln/>
        </p:spPr>
      </p:sp>
      <p:sp>
        <p:nvSpPr>
          <p:cNvPr id="147462"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Arial" panose="020B0604020202020204" pitchFamily="34" charset="0"/>
              </a:rPr>
              <a:t>Read text</a:t>
            </a:r>
          </a:p>
        </p:txBody>
      </p:sp>
    </p:spTree>
    <p:extLst>
      <p:ext uri="{BB962C8B-B14F-4D97-AF65-F5344CB8AC3E}">
        <p14:creationId xmlns="" xmlns:p14="http://schemas.microsoft.com/office/powerpoint/2010/main" val="9985307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5" name="Rectangle 2"/>
          <p:cNvSpPr>
            <a:spLocks noGrp="1" noChangeArrowheads="1"/>
          </p:cNvSpPr>
          <p:nvPr>
            <p:ph type="hdr" sz="quarter"/>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panose="020B0604020202020204" pitchFamily="34" charset="0"/>
                <a:ea typeface="MS PGothic" panose="020B0600070205080204" pitchFamily="34" charset="-128"/>
              </a:defRPr>
            </a:lvl1pPr>
            <a:lvl2pPr marL="742950" indent="-285750" defTabSz="931863"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931863"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931863"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931863"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93186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93186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93186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93186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altLang="en-US" sz="1200" smtClean="0"/>
              <a:t>Care Under fire</a:t>
            </a:r>
          </a:p>
        </p:txBody>
      </p:sp>
      <p:sp>
        <p:nvSpPr>
          <p:cNvPr id="149506" name="Rectangle 3"/>
          <p:cNvSpPr>
            <a:spLocks noGrp="1" noChangeArrowheads="1"/>
          </p:cNvSpPr>
          <p:nvPr>
            <p:ph type="dt" sz="quarter"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panose="020B0604020202020204" pitchFamily="34" charset="0"/>
                <a:ea typeface="MS PGothic" panose="020B0600070205080204" pitchFamily="34" charset="-128"/>
              </a:defRPr>
            </a:lvl1pPr>
            <a:lvl2pPr marL="742950" indent="-285750" defTabSz="931863"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931863"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931863"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931863"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93186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93186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93186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93186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15C484E2-1F0E-493A-A92C-CD8DA7819751}" type="datetime1">
              <a:rPr lang="en-US" altLang="en-US" sz="1200"/>
              <a:pPr eaLnBrk="1" hangingPunct="1"/>
              <a:t>11/17/2015</a:t>
            </a:fld>
            <a:endParaRPr lang="en-US" altLang="en-US" sz="1200"/>
          </a:p>
        </p:txBody>
      </p:sp>
      <p:sp>
        <p:nvSpPr>
          <p:cNvPr id="149507" name="Rectangle 6"/>
          <p:cNvSpPr>
            <a:spLocks noGrp="1" noChangeArrowheads="1"/>
          </p:cNvSpPr>
          <p:nvPr>
            <p:ph type="ftr" sz="quarter" idx="4"/>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panose="020B0604020202020204" pitchFamily="34" charset="0"/>
                <a:ea typeface="MS PGothic" panose="020B0600070205080204" pitchFamily="34" charset="-128"/>
              </a:defRPr>
            </a:lvl1pPr>
            <a:lvl2pPr marL="742950" indent="-285750" defTabSz="931863"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931863"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931863"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931863"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93186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93186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93186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93186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altLang="en-US" sz="1200" smtClean="0"/>
              <a:t>DRAFT</a:t>
            </a:r>
          </a:p>
        </p:txBody>
      </p:sp>
      <p:sp>
        <p:nvSpPr>
          <p:cNvPr id="149508"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panose="020B0604020202020204" pitchFamily="34" charset="0"/>
                <a:ea typeface="MS PGothic" panose="020B0600070205080204" pitchFamily="34" charset="-128"/>
              </a:defRPr>
            </a:lvl1pPr>
            <a:lvl2pPr marL="742950" indent="-285750" defTabSz="931863"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931863"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931863"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931863"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93186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93186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93186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93186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83B52E3F-43E4-40A2-858A-C41ED1D05531}" type="slidenum">
              <a:rPr lang="en-US" altLang="en-US" sz="1200"/>
              <a:pPr eaLnBrk="1" hangingPunct="1"/>
              <a:t>8</a:t>
            </a:fld>
            <a:endParaRPr lang="en-US" altLang="en-US" sz="1200"/>
          </a:p>
        </p:txBody>
      </p:sp>
      <p:sp>
        <p:nvSpPr>
          <p:cNvPr id="149509" name="Rectangle 2"/>
          <p:cNvSpPr>
            <a:spLocks noGrp="1" noRot="1" noChangeAspect="1" noChangeArrowheads="1" noTextEdit="1"/>
          </p:cNvSpPr>
          <p:nvPr>
            <p:ph type="sldImg"/>
          </p:nvPr>
        </p:nvSpPr>
        <p:spPr>
          <a:ln/>
        </p:spPr>
      </p:sp>
      <p:sp>
        <p:nvSpPr>
          <p:cNvPr id="149510"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US" altLang="en-US" dirty="0" smtClean="0">
                <a:latin typeface="Arial" panose="020B0604020202020204" pitchFamily="34" charset="0"/>
              </a:rPr>
              <a:t>Read text.</a:t>
            </a:r>
          </a:p>
        </p:txBody>
      </p:sp>
    </p:spTree>
    <p:extLst>
      <p:ext uri="{BB962C8B-B14F-4D97-AF65-F5344CB8AC3E}">
        <p14:creationId xmlns="" xmlns:p14="http://schemas.microsoft.com/office/powerpoint/2010/main" val="28084792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5" name="Rectangle 2"/>
          <p:cNvSpPr>
            <a:spLocks noGrp="1" noChangeArrowheads="1"/>
          </p:cNvSpPr>
          <p:nvPr>
            <p:ph type="hdr" sz="quarter"/>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panose="020B0604020202020204" pitchFamily="34" charset="0"/>
                <a:ea typeface="MS PGothic" panose="020B0600070205080204" pitchFamily="34" charset="-128"/>
              </a:defRPr>
            </a:lvl1pPr>
            <a:lvl2pPr marL="742950" indent="-285750" defTabSz="931863"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931863"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931863"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931863"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93186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93186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93186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93186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altLang="en-US" sz="1200" smtClean="0"/>
              <a:t>Care Under fire</a:t>
            </a:r>
          </a:p>
        </p:txBody>
      </p:sp>
      <p:sp>
        <p:nvSpPr>
          <p:cNvPr id="149506" name="Rectangle 3"/>
          <p:cNvSpPr>
            <a:spLocks noGrp="1" noChangeArrowheads="1"/>
          </p:cNvSpPr>
          <p:nvPr>
            <p:ph type="dt" sz="quarter"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panose="020B0604020202020204" pitchFamily="34" charset="0"/>
                <a:ea typeface="MS PGothic" panose="020B0600070205080204" pitchFamily="34" charset="-128"/>
              </a:defRPr>
            </a:lvl1pPr>
            <a:lvl2pPr marL="742950" indent="-285750" defTabSz="931863"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931863"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931863"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931863"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93186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93186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93186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93186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15C484E2-1F0E-493A-A92C-CD8DA7819751}" type="datetime1">
              <a:rPr lang="en-US" altLang="en-US" sz="1200"/>
              <a:pPr eaLnBrk="1" hangingPunct="1"/>
              <a:t>11/17/2015</a:t>
            </a:fld>
            <a:endParaRPr lang="en-US" altLang="en-US" sz="1200"/>
          </a:p>
        </p:txBody>
      </p:sp>
      <p:sp>
        <p:nvSpPr>
          <p:cNvPr id="149507" name="Rectangle 6"/>
          <p:cNvSpPr>
            <a:spLocks noGrp="1" noChangeArrowheads="1"/>
          </p:cNvSpPr>
          <p:nvPr>
            <p:ph type="ftr" sz="quarter" idx="4"/>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panose="020B0604020202020204" pitchFamily="34" charset="0"/>
                <a:ea typeface="MS PGothic" panose="020B0600070205080204" pitchFamily="34" charset="-128"/>
              </a:defRPr>
            </a:lvl1pPr>
            <a:lvl2pPr marL="742950" indent="-285750" defTabSz="931863"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931863"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931863"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931863"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93186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93186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93186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93186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altLang="en-US" sz="1200" smtClean="0"/>
              <a:t>DRAFT</a:t>
            </a:r>
          </a:p>
        </p:txBody>
      </p:sp>
      <p:sp>
        <p:nvSpPr>
          <p:cNvPr id="149508"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panose="020B0604020202020204" pitchFamily="34" charset="0"/>
                <a:ea typeface="MS PGothic" panose="020B0600070205080204" pitchFamily="34" charset="-128"/>
              </a:defRPr>
            </a:lvl1pPr>
            <a:lvl2pPr marL="742950" indent="-285750" defTabSz="931863"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931863"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931863"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931863"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93186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93186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93186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93186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83B52E3F-43E4-40A2-858A-C41ED1D05531}" type="slidenum">
              <a:rPr lang="en-US" altLang="en-US" sz="1200"/>
              <a:pPr eaLnBrk="1" hangingPunct="1"/>
              <a:t>9</a:t>
            </a:fld>
            <a:endParaRPr lang="en-US" altLang="en-US" sz="1200"/>
          </a:p>
        </p:txBody>
      </p:sp>
      <p:sp>
        <p:nvSpPr>
          <p:cNvPr id="149509" name="Rectangle 2"/>
          <p:cNvSpPr>
            <a:spLocks noGrp="1" noRot="1" noChangeAspect="1" noChangeArrowheads="1" noTextEdit="1"/>
          </p:cNvSpPr>
          <p:nvPr>
            <p:ph type="sldImg"/>
          </p:nvPr>
        </p:nvSpPr>
        <p:spPr>
          <a:ln/>
        </p:spPr>
      </p:sp>
      <p:sp>
        <p:nvSpPr>
          <p:cNvPr id="149510"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US" altLang="en-US" dirty="0" smtClean="0">
                <a:latin typeface="Arial" panose="020B0604020202020204" pitchFamily="34" charset="0"/>
              </a:rPr>
              <a:t>Read text.</a:t>
            </a:r>
          </a:p>
        </p:txBody>
      </p:sp>
    </p:spTree>
    <p:extLst>
      <p:ext uri="{BB962C8B-B14F-4D97-AF65-F5344CB8AC3E}">
        <p14:creationId xmlns="" xmlns:p14="http://schemas.microsoft.com/office/powerpoint/2010/main" val="28084792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atin typeface="Arial" charset="0"/>
                <a:ea typeface="ＭＳ Ｐゴシック" charset="-128"/>
                <a:cs typeface="+mn-cs"/>
              </a:defRPr>
            </a:lvl1pPr>
          </a:lstStyle>
          <a:p>
            <a:pPr>
              <a:defRPr/>
            </a:pPr>
            <a:endParaRPr lang="en-US" alt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atin typeface="Arial" charset="0"/>
                <a:ea typeface="ＭＳ Ｐゴシック" charset="-128"/>
                <a:cs typeface="+mn-cs"/>
              </a:defRPr>
            </a:lvl1pPr>
          </a:lstStyle>
          <a:p>
            <a:pPr>
              <a:defRPr/>
            </a:pPr>
            <a:endParaRPr lang="en-US"/>
          </a:p>
        </p:txBody>
      </p:sp>
      <p:sp>
        <p:nvSpPr>
          <p:cNvPr id="6" name="Slide Number Placeholder 9"/>
          <p:cNvSpPr>
            <a:spLocks noGrp="1"/>
          </p:cNvSpPr>
          <p:nvPr>
            <p:ph type="sldNum" sz="quarter" idx="12"/>
          </p:nvPr>
        </p:nvSpPr>
        <p:spPr/>
        <p:txBody>
          <a:bodyPr/>
          <a:lstStyle>
            <a:lvl1pPr>
              <a:defRPr/>
            </a:lvl1pPr>
          </a:lstStyle>
          <a:p>
            <a:fld id="{8A0CCA69-6806-4672-9CE0-87896FC7FDF6}" type="slidenum">
              <a:rPr lang="en-US" altLang="en-US"/>
              <a:pPr/>
              <a:t>‹#›</a:t>
            </a:fld>
            <a:endParaRPr lang="en-US" altLang="en-US"/>
          </a:p>
        </p:txBody>
      </p:sp>
    </p:spTree>
    <p:extLst>
      <p:ext uri="{BB962C8B-B14F-4D97-AF65-F5344CB8AC3E}">
        <p14:creationId xmlns="" xmlns:p14="http://schemas.microsoft.com/office/powerpoint/2010/main" val="5149196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7"/>
          <p:cNvSpPr>
            <a:spLocks noGrp="1"/>
          </p:cNvSpPr>
          <p:nvPr>
            <p:ph type="sldNum" sz="quarter" idx="10"/>
          </p:nvPr>
        </p:nvSpPr>
        <p:spPr/>
        <p:txBody>
          <a:bodyPr/>
          <a:lstStyle>
            <a:lvl1pPr>
              <a:defRPr/>
            </a:lvl1pPr>
          </a:lstStyle>
          <a:p>
            <a:fld id="{1CF3363B-96B5-4464-BF23-42285E2FD28E}" type="slidenum">
              <a:rPr lang="en-US" altLang="en-US"/>
              <a:pPr/>
              <a:t>‹#›</a:t>
            </a:fld>
            <a:endParaRPr lang="en-US" altLang="en-US"/>
          </a:p>
        </p:txBody>
      </p:sp>
    </p:spTree>
    <p:extLst>
      <p:ext uri="{BB962C8B-B14F-4D97-AF65-F5344CB8AC3E}">
        <p14:creationId xmlns="" xmlns:p14="http://schemas.microsoft.com/office/powerpoint/2010/main" val="9774166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atin typeface="Arial" charset="0"/>
                <a:ea typeface="ＭＳ Ｐゴシック" charset="-128"/>
                <a:cs typeface="+mn-cs"/>
              </a:defRPr>
            </a:lvl1pPr>
          </a:lstStyle>
          <a:p>
            <a:pPr>
              <a:defRPr/>
            </a:pPr>
            <a:endParaRPr lang="en-US" alt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atin typeface="Arial" charset="0"/>
                <a:ea typeface="ＭＳ Ｐゴシック" charset="-128"/>
                <a:cs typeface="+mn-cs"/>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F656DC53-0DBC-4448-9407-B10C782EF49D}" type="slidenum">
              <a:rPr lang="en-US" altLang="en-US"/>
              <a:pPr/>
              <a:t>‹#›</a:t>
            </a:fld>
            <a:endParaRPr lang="en-US" altLang="en-US"/>
          </a:p>
        </p:txBody>
      </p:sp>
    </p:spTree>
    <p:extLst>
      <p:ext uri="{BB962C8B-B14F-4D97-AF65-F5344CB8AC3E}">
        <p14:creationId xmlns="" xmlns:p14="http://schemas.microsoft.com/office/powerpoint/2010/main" val="23113468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F0B6D55-8239-B344-B32C-89E91D766532}" type="datetimeFigureOut">
              <a:rPr lang="en-US" smtClean="0"/>
              <a:pPr/>
              <a:t>11/17/2015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F7E08395-AD50-694D-9D12-414C7DE06B6C}" type="slidenum">
              <a:rPr lang="en-US" smtClean="0"/>
              <a:pPr/>
              <a:t>‹#›</a:t>
            </a:fld>
            <a:endParaRPr lang="en-US"/>
          </a:p>
        </p:txBody>
      </p:sp>
    </p:spTree>
    <p:extLst>
      <p:ext uri="{BB962C8B-B14F-4D97-AF65-F5344CB8AC3E}">
        <p14:creationId xmlns="" xmlns:p14="http://schemas.microsoft.com/office/powerpoint/2010/main" val="13938311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718107" y="612775"/>
            <a:ext cx="7634762"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8F0B6D55-8239-B344-B32C-89E91D766532}" type="datetimeFigureOut">
              <a:rPr lang="en-US" smtClean="0"/>
              <a:pPr/>
              <a:t>11/17/2015</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F7E08395-AD50-694D-9D12-414C7DE06B6C}" type="slidenum">
              <a:rPr lang="en-US" smtClean="0"/>
              <a:pPr/>
              <a:t>‹#›</a:t>
            </a:fld>
            <a:endParaRPr lang="en-US"/>
          </a:p>
        </p:txBody>
      </p:sp>
    </p:spTree>
    <p:extLst>
      <p:ext uri="{BB962C8B-B14F-4D97-AF65-F5344CB8AC3E}">
        <p14:creationId xmlns="" xmlns:p14="http://schemas.microsoft.com/office/powerpoint/2010/main" val="19889740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7"/>
          <p:cNvSpPr>
            <a:spLocks noGrp="1"/>
          </p:cNvSpPr>
          <p:nvPr>
            <p:ph type="sldNum" sz="quarter" idx="10"/>
          </p:nvPr>
        </p:nvSpPr>
        <p:spPr/>
        <p:txBody>
          <a:bodyPr/>
          <a:lstStyle>
            <a:lvl1pPr>
              <a:defRPr/>
            </a:lvl1pPr>
          </a:lstStyle>
          <a:p>
            <a:fld id="{137CC38A-4491-49A0-A1C6-D4A3BF45E63D}" type="slidenum">
              <a:rPr lang="en-US" altLang="en-US"/>
              <a:pPr/>
              <a:t>‹#›</a:t>
            </a:fld>
            <a:endParaRPr lang="en-US" altLang="en-US"/>
          </a:p>
        </p:txBody>
      </p:sp>
    </p:spTree>
    <p:extLst>
      <p:ext uri="{BB962C8B-B14F-4D97-AF65-F5344CB8AC3E}">
        <p14:creationId xmlns="" xmlns:p14="http://schemas.microsoft.com/office/powerpoint/2010/main" val="38757042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7"/>
          <p:cNvSpPr>
            <a:spLocks noGrp="1"/>
          </p:cNvSpPr>
          <p:nvPr>
            <p:ph type="sldNum" sz="quarter" idx="10"/>
          </p:nvPr>
        </p:nvSpPr>
        <p:spPr/>
        <p:txBody>
          <a:bodyPr/>
          <a:lstStyle>
            <a:lvl1pPr>
              <a:defRPr/>
            </a:lvl1pPr>
          </a:lstStyle>
          <a:p>
            <a:fld id="{5B0D57D4-1277-4B79-8A3F-A0B2D31748E0}" type="slidenum">
              <a:rPr lang="en-US" altLang="en-US"/>
              <a:pPr/>
              <a:t>‹#›</a:t>
            </a:fld>
            <a:endParaRPr lang="en-US" altLang="en-US"/>
          </a:p>
        </p:txBody>
      </p:sp>
    </p:spTree>
    <p:extLst>
      <p:ext uri="{BB962C8B-B14F-4D97-AF65-F5344CB8AC3E}">
        <p14:creationId xmlns="" xmlns:p14="http://schemas.microsoft.com/office/powerpoint/2010/main" val="32324319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Slide Number Placeholder 7"/>
          <p:cNvSpPr>
            <a:spLocks noGrp="1"/>
          </p:cNvSpPr>
          <p:nvPr>
            <p:ph type="sldNum" sz="quarter" idx="10"/>
          </p:nvPr>
        </p:nvSpPr>
        <p:spPr/>
        <p:txBody>
          <a:bodyPr/>
          <a:lstStyle>
            <a:lvl1pPr>
              <a:defRPr/>
            </a:lvl1pPr>
          </a:lstStyle>
          <a:p>
            <a:fld id="{33F0C547-5CB5-4E80-AC6C-CE3FB832801B}" type="slidenum">
              <a:rPr lang="en-US" altLang="en-US"/>
              <a:pPr/>
              <a:t>‹#›</a:t>
            </a:fld>
            <a:endParaRPr lang="en-US" altLang="en-US"/>
          </a:p>
        </p:txBody>
      </p:sp>
    </p:spTree>
    <p:extLst>
      <p:ext uri="{BB962C8B-B14F-4D97-AF65-F5344CB8AC3E}">
        <p14:creationId xmlns="" xmlns:p14="http://schemas.microsoft.com/office/powerpoint/2010/main" val="26691994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7"/>
          <p:cNvSpPr>
            <a:spLocks noGrp="1"/>
          </p:cNvSpPr>
          <p:nvPr>
            <p:ph type="sldNum" sz="quarter" idx="10"/>
          </p:nvPr>
        </p:nvSpPr>
        <p:spPr/>
        <p:txBody>
          <a:bodyPr/>
          <a:lstStyle>
            <a:lvl1pPr>
              <a:defRPr/>
            </a:lvl1pPr>
          </a:lstStyle>
          <a:p>
            <a:fld id="{76B587B3-7A53-4078-8E75-F0055CF09DD0}" type="slidenum">
              <a:rPr lang="en-US" altLang="en-US"/>
              <a:pPr/>
              <a:t>‹#›</a:t>
            </a:fld>
            <a:endParaRPr lang="en-US" altLang="en-US"/>
          </a:p>
        </p:txBody>
      </p:sp>
    </p:spTree>
    <p:extLst>
      <p:ext uri="{BB962C8B-B14F-4D97-AF65-F5344CB8AC3E}">
        <p14:creationId xmlns="" xmlns:p14="http://schemas.microsoft.com/office/powerpoint/2010/main" val="18262277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7"/>
          <p:cNvSpPr>
            <a:spLocks noGrp="1"/>
          </p:cNvSpPr>
          <p:nvPr>
            <p:ph type="sldNum" sz="quarter" idx="10"/>
          </p:nvPr>
        </p:nvSpPr>
        <p:spPr/>
        <p:txBody>
          <a:bodyPr/>
          <a:lstStyle>
            <a:lvl1pPr>
              <a:defRPr/>
            </a:lvl1pPr>
          </a:lstStyle>
          <a:p>
            <a:fld id="{8CDE12C6-617E-43EC-8429-CF4B586FFAC4}" type="slidenum">
              <a:rPr lang="en-US" altLang="en-US"/>
              <a:pPr/>
              <a:t>‹#›</a:t>
            </a:fld>
            <a:endParaRPr lang="en-US" altLang="en-US"/>
          </a:p>
        </p:txBody>
      </p:sp>
    </p:spTree>
    <p:extLst>
      <p:ext uri="{BB962C8B-B14F-4D97-AF65-F5344CB8AC3E}">
        <p14:creationId xmlns="" xmlns:p14="http://schemas.microsoft.com/office/powerpoint/2010/main" val="26679233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7"/>
          <p:cNvSpPr>
            <a:spLocks noGrp="1"/>
          </p:cNvSpPr>
          <p:nvPr>
            <p:ph type="sldNum" sz="quarter" idx="10"/>
          </p:nvPr>
        </p:nvSpPr>
        <p:spPr/>
        <p:txBody>
          <a:bodyPr/>
          <a:lstStyle>
            <a:lvl1pPr>
              <a:defRPr/>
            </a:lvl1pPr>
          </a:lstStyle>
          <a:p>
            <a:fld id="{DE01C2C8-72C6-4BD4-B88A-D7B9A51F4F03}" type="slidenum">
              <a:rPr lang="en-US" altLang="en-US"/>
              <a:pPr/>
              <a:t>‹#›</a:t>
            </a:fld>
            <a:endParaRPr lang="en-US" altLang="en-US"/>
          </a:p>
        </p:txBody>
      </p:sp>
    </p:spTree>
    <p:extLst>
      <p:ext uri="{BB962C8B-B14F-4D97-AF65-F5344CB8AC3E}">
        <p14:creationId xmlns="" xmlns:p14="http://schemas.microsoft.com/office/powerpoint/2010/main" val="35798309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7"/>
          <p:cNvSpPr>
            <a:spLocks noGrp="1"/>
          </p:cNvSpPr>
          <p:nvPr>
            <p:ph type="sldNum" sz="quarter" idx="10"/>
          </p:nvPr>
        </p:nvSpPr>
        <p:spPr/>
        <p:txBody>
          <a:bodyPr/>
          <a:lstStyle>
            <a:lvl1pPr>
              <a:defRPr/>
            </a:lvl1pPr>
          </a:lstStyle>
          <a:p>
            <a:fld id="{4E88BFEF-843F-4B22-8DB0-7D5E359A30FD}" type="slidenum">
              <a:rPr lang="en-US" altLang="en-US"/>
              <a:pPr/>
              <a:t>‹#›</a:t>
            </a:fld>
            <a:endParaRPr lang="en-US" altLang="en-US"/>
          </a:p>
        </p:txBody>
      </p:sp>
    </p:spTree>
    <p:extLst>
      <p:ext uri="{BB962C8B-B14F-4D97-AF65-F5344CB8AC3E}">
        <p14:creationId xmlns="" xmlns:p14="http://schemas.microsoft.com/office/powerpoint/2010/main" val="456290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7"/>
          <p:cNvSpPr>
            <a:spLocks noGrp="1"/>
          </p:cNvSpPr>
          <p:nvPr>
            <p:ph type="sldNum" sz="quarter" idx="10"/>
          </p:nvPr>
        </p:nvSpPr>
        <p:spPr/>
        <p:txBody>
          <a:bodyPr/>
          <a:lstStyle>
            <a:lvl1pPr>
              <a:defRPr/>
            </a:lvl1pPr>
          </a:lstStyle>
          <a:p>
            <a:fld id="{6ACBE4F7-4D1F-4213-9F5F-9537CC45A640}" type="slidenum">
              <a:rPr lang="en-US" altLang="en-US"/>
              <a:pPr/>
              <a:t>‹#›</a:t>
            </a:fld>
            <a:endParaRPr lang="en-US" altLang="en-US"/>
          </a:p>
        </p:txBody>
      </p:sp>
    </p:spTree>
    <p:extLst>
      <p:ext uri="{BB962C8B-B14F-4D97-AF65-F5344CB8AC3E}">
        <p14:creationId xmlns="" xmlns:p14="http://schemas.microsoft.com/office/powerpoint/2010/main" val="36536124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7"/>
          <p:cNvSpPr>
            <a:spLocks noGrp="1"/>
          </p:cNvSpPr>
          <p:nvPr>
            <p:ph type="sldNum" sz="quarter" idx="10"/>
          </p:nvPr>
        </p:nvSpPr>
        <p:spPr/>
        <p:txBody>
          <a:bodyPr/>
          <a:lstStyle>
            <a:lvl1pPr>
              <a:defRPr/>
            </a:lvl1pPr>
          </a:lstStyle>
          <a:p>
            <a:fld id="{2C6C0A02-21A9-4D48-B184-6DB4F9F30193}" type="slidenum">
              <a:rPr lang="en-US" altLang="en-US"/>
              <a:pPr/>
              <a:t>‹#›</a:t>
            </a:fld>
            <a:endParaRPr lang="en-US" altLang="en-US"/>
          </a:p>
        </p:txBody>
      </p:sp>
    </p:spTree>
    <p:extLst>
      <p:ext uri="{BB962C8B-B14F-4D97-AF65-F5344CB8AC3E}">
        <p14:creationId xmlns="" xmlns:p14="http://schemas.microsoft.com/office/powerpoint/2010/main" val="27564492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image" Target="../media/image2.jpe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3.xml"/><Relationship Id="rId1"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905000" y="274638"/>
            <a:ext cx="67818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pic>
        <p:nvPicPr>
          <p:cNvPr id="1028" name="Picture 6"/>
          <p:cNvPicPr>
            <a:picLocks noChangeAspect="1"/>
          </p:cNvPicPr>
          <p:nvPr/>
        </p:nvPicPr>
        <p:blipFill>
          <a:blip r:embed="rId13" cstate="print">
            <a:extLst>
              <a:ext uri="{28A0092B-C50C-407E-A947-70E740481C1C}">
                <a14:useLocalDpi xmlns="" xmlns:a14="http://schemas.microsoft.com/office/drawing/2010/main" val="0"/>
              </a:ext>
            </a:extLst>
          </a:blip>
          <a:srcRect/>
          <a:stretch>
            <a:fillRect/>
          </a:stretch>
        </p:blipFill>
        <p:spPr bwMode="auto">
          <a:xfrm>
            <a:off x="309045" y="87764"/>
            <a:ext cx="1524000" cy="15746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Slide Number Placeholder 7"/>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b="1">
                <a:latin typeface="Times New Roman" panose="02020603050405020304" pitchFamily="18" charset="0"/>
                <a:cs typeface="Times New Roman" panose="02020603050405020304" pitchFamily="18" charset="0"/>
              </a:defRPr>
            </a:lvl1pPr>
          </a:lstStyle>
          <a:p>
            <a:fld id="{4D16ADF4-3EF2-4CB7-9F6B-07A1D06A0229}"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4641" r:id="rId1"/>
    <p:sldLayoutId id="2147484610" r:id="rId2"/>
    <p:sldLayoutId id="2147484611" r:id="rId3"/>
    <p:sldLayoutId id="2147484612" r:id="rId4"/>
    <p:sldLayoutId id="2147484613" r:id="rId5"/>
    <p:sldLayoutId id="2147484614" r:id="rId6"/>
    <p:sldLayoutId id="2147484615" r:id="rId7"/>
    <p:sldLayoutId id="2147484616" r:id="rId8"/>
    <p:sldLayoutId id="2147484617" r:id="rId9"/>
    <p:sldLayoutId id="2147484618" r:id="rId10"/>
    <p:sldLayoutId id="2147484642" r:id="rId11"/>
  </p:sldLayoutIdLst>
  <p:timing>
    <p:tnLst>
      <p:par>
        <p:cTn id="1" dur="indefinite" restart="never" nodeType="tmRoot"/>
      </p:par>
    </p:tnLst>
  </p:timing>
  <p:hf sldNum="0" hdr="0" ftr="0" dt="0"/>
  <p:txStyles>
    <p:titleStyle>
      <a:lvl1pPr algn="ctr" rtl="0" eaLnBrk="0" fontAlgn="base" hangingPunct="0">
        <a:spcBef>
          <a:spcPct val="0"/>
        </a:spcBef>
        <a:spcAft>
          <a:spcPct val="0"/>
        </a:spcAft>
        <a:defRPr sz="4000" b="1" kern="1200">
          <a:solidFill>
            <a:schemeClr val="tx1"/>
          </a:solidFill>
          <a:latin typeface="Times New Roman" pitchFamily="18" charset="0"/>
          <a:ea typeface="MS PGothic" panose="020B0600070205080204" pitchFamily="34" charset="-128"/>
          <a:cs typeface="Times New Roman" pitchFamily="18" charset="0"/>
        </a:defRPr>
      </a:lvl1pPr>
      <a:lvl2pPr algn="ctr" rtl="0" eaLnBrk="0" fontAlgn="base" hangingPunct="0">
        <a:spcBef>
          <a:spcPct val="0"/>
        </a:spcBef>
        <a:spcAft>
          <a:spcPct val="0"/>
        </a:spcAft>
        <a:defRPr sz="4000" b="1">
          <a:solidFill>
            <a:schemeClr val="tx1"/>
          </a:solidFill>
          <a:latin typeface="Times New Roman" pitchFamily="18" charset="0"/>
          <a:ea typeface="MS PGothic" panose="020B0600070205080204" pitchFamily="34" charset="-128"/>
          <a:cs typeface="Times New Roman" pitchFamily="18" charset="0"/>
        </a:defRPr>
      </a:lvl2pPr>
      <a:lvl3pPr algn="ctr" rtl="0" eaLnBrk="0" fontAlgn="base" hangingPunct="0">
        <a:spcBef>
          <a:spcPct val="0"/>
        </a:spcBef>
        <a:spcAft>
          <a:spcPct val="0"/>
        </a:spcAft>
        <a:defRPr sz="4000" b="1">
          <a:solidFill>
            <a:schemeClr val="tx1"/>
          </a:solidFill>
          <a:latin typeface="Times New Roman" pitchFamily="18" charset="0"/>
          <a:ea typeface="MS PGothic" panose="020B0600070205080204" pitchFamily="34" charset="-128"/>
          <a:cs typeface="Times New Roman" pitchFamily="18" charset="0"/>
        </a:defRPr>
      </a:lvl3pPr>
      <a:lvl4pPr algn="ctr" rtl="0" eaLnBrk="0" fontAlgn="base" hangingPunct="0">
        <a:spcBef>
          <a:spcPct val="0"/>
        </a:spcBef>
        <a:spcAft>
          <a:spcPct val="0"/>
        </a:spcAft>
        <a:defRPr sz="4000" b="1">
          <a:solidFill>
            <a:schemeClr val="tx1"/>
          </a:solidFill>
          <a:latin typeface="Times New Roman" pitchFamily="18" charset="0"/>
          <a:ea typeface="MS PGothic" panose="020B0600070205080204" pitchFamily="34" charset="-128"/>
          <a:cs typeface="Times New Roman" pitchFamily="18" charset="0"/>
        </a:defRPr>
      </a:lvl4pPr>
      <a:lvl5pPr algn="ctr" rtl="0" eaLnBrk="0" fontAlgn="base" hangingPunct="0">
        <a:spcBef>
          <a:spcPct val="0"/>
        </a:spcBef>
        <a:spcAft>
          <a:spcPct val="0"/>
        </a:spcAft>
        <a:defRPr sz="4000" b="1">
          <a:solidFill>
            <a:schemeClr val="tx1"/>
          </a:solidFill>
          <a:latin typeface="Times New Roman" pitchFamily="18" charset="0"/>
          <a:ea typeface="MS PGothic" panose="020B0600070205080204" pitchFamily="34" charset="-128"/>
          <a:cs typeface="Times New Roman" pitchFamily="18" charset="0"/>
        </a:defRPr>
      </a:lvl5pPr>
      <a:lvl6pPr marL="457200" algn="ctr" rtl="0" fontAlgn="base">
        <a:spcBef>
          <a:spcPct val="0"/>
        </a:spcBef>
        <a:spcAft>
          <a:spcPct val="0"/>
        </a:spcAft>
        <a:defRPr sz="4000" b="1">
          <a:solidFill>
            <a:schemeClr val="tx1"/>
          </a:solidFill>
          <a:latin typeface="Times New Roman" pitchFamily="18" charset="0"/>
          <a:cs typeface="Times New Roman" pitchFamily="18" charset="0"/>
        </a:defRPr>
      </a:lvl6pPr>
      <a:lvl7pPr marL="914400" algn="ctr" rtl="0" fontAlgn="base">
        <a:spcBef>
          <a:spcPct val="0"/>
        </a:spcBef>
        <a:spcAft>
          <a:spcPct val="0"/>
        </a:spcAft>
        <a:defRPr sz="4000" b="1">
          <a:solidFill>
            <a:schemeClr val="tx1"/>
          </a:solidFill>
          <a:latin typeface="Times New Roman" pitchFamily="18" charset="0"/>
          <a:cs typeface="Times New Roman" pitchFamily="18" charset="0"/>
        </a:defRPr>
      </a:lvl7pPr>
      <a:lvl8pPr marL="1371600" algn="ctr" rtl="0" fontAlgn="base">
        <a:spcBef>
          <a:spcPct val="0"/>
        </a:spcBef>
        <a:spcAft>
          <a:spcPct val="0"/>
        </a:spcAft>
        <a:defRPr sz="4000" b="1">
          <a:solidFill>
            <a:schemeClr val="tx1"/>
          </a:solidFill>
          <a:latin typeface="Times New Roman" pitchFamily="18" charset="0"/>
          <a:cs typeface="Times New Roman" pitchFamily="18" charset="0"/>
        </a:defRPr>
      </a:lvl8pPr>
      <a:lvl9pPr marL="1828800" algn="ctr" rtl="0" fontAlgn="base">
        <a:spcBef>
          <a:spcPct val="0"/>
        </a:spcBef>
        <a:spcAft>
          <a:spcPct val="0"/>
        </a:spcAft>
        <a:defRPr sz="4000" b="1">
          <a:solidFill>
            <a:schemeClr val="tx1"/>
          </a:solidFill>
          <a:latin typeface="Times New Roman" pitchFamily="18" charset="0"/>
          <a:cs typeface="Times New Roman" pitchFamily="18"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Times New Roman" pitchFamily="18" charset="0"/>
          <a:ea typeface="MS PGothic" panose="020B0600070205080204" pitchFamily="34" charset="-128"/>
          <a:cs typeface="Times New Roman" pitchFamily="18"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Times New Roman" pitchFamily="18" charset="0"/>
          <a:ea typeface="Times New Roman" charset="0"/>
          <a:cs typeface="Times New Roman" pitchFamily="18"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Times New Roman" pitchFamily="18" charset="0"/>
          <a:ea typeface="Times New Roman" charset="0"/>
          <a:cs typeface="Times New Roman" pitchFamily="18"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Times New Roman" pitchFamily="18" charset="0"/>
          <a:ea typeface="Times New Roman" charset="0"/>
          <a:cs typeface="Times New Roman" pitchFamily="18"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Times New Roman" pitchFamily="18" charset="0"/>
          <a:ea typeface="Times New Roman" charset="0"/>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Title Placeholder 1"/>
          <p:cNvSpPr>
            <a:spLocks noGrp="1"/>
          </p:cNvSpPr>
          <p:nvPr>
            <p:ph type="title"/>
          </p:nvPr>
        </p:nvSpPr>
        <p:spPr bwMode="auto">
          <a:xfrm>
            <a:off x="1905000" y="274638"/>
            <a:ext cx="67818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39939"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pic>
        <p:nvPicPr>
          <p:cNvPr id="39940" name="Picture 6"/>
          <p:cNvPicPr>
            <a:picLocks noChangeAspect="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304800" y="152399"/>
            <a:ext cx="1524000" cy="14715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Slide Number Placeholder 7"/>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b="1">
                <a:solidFill>
                  <a:srgbClr val="000000"/>
                </a:solidFill>
                <a:latin typeface="Times New Roman" panose="02020603050405020304" pitchFamily="18" charset="0"/>
                <a:cs typeface="Times New Roman" panose="02020603050405020304" pitchFamily="18" charset="0"/>
              </a:defRPr>
            </a:lvl1pPr>
          </a:lstStyle>
          <a:p>
            <a:fld id="{C17FA6C4-AF71-4898-B570-E49682C6F2D7}"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4645" r:id="rId1"/>
    <p:sldLayoutId id="2147484646" r:id="rId2"/>
  </p:sldLayoutIdLst>
  <p:timing>
    <p:tnLst>
      <p:par>
        <p:cTn id="1" dur="indefinite" restart="never" nodeType="tmRoot"/>
      </p:par>
    </p:tnLst>
  </p:timing>
  <p:hf sldNum="0" hdr="0" ftr="0" dt="0"/>
  <p:txStyles>
    <p:titleStyle>
      <a:lvl1pPr algn="ctr" rtl="0" eaLnBrk="0" fontAlgn="base" hangingPunct="0">
        <a:spcBef>
          <a:spcPct val="0"/>
        </a:spcBef>
        <a:spcAft>
          <a:spcPct val="0"/>
        </a:spcAft>
        <a:defRPr sz="4000" b="1" kern="1200">
          <a:solidFill>
            <a:schemeClr val="tx1"/>
          </a:solidFill>
          <a:latin typeface="Times New Roman" pitchFamily="18" charset="0"/>
          <a:ea typeface="MS PGothic" panose="020B0600070205080204" pitchFamily="34" charset="-128"/>
          <a:cs typeface="Times New Roman" pitchFamily="18" charset="0"/>
        </a:defRPr>
      </a:lvl1pPr>
      <a:lvl2pPr algn="ctr" rtl="0" eaLnBrk="0" fontAlgn="base" hangingPunct="0">
        <a:spcBef>
          <a:spcPct val="0"/>
        </a:spcBef>
        <a:spcAft>
          <a:spcPct val="0"/>
        </a:spcAft>
        <a:defRPr sz="4000" b="1">
          <a:solidFill>
            <a:schemeClr val="tx1"/>
          </a:solidFill>
          <a:latin typeface="Times New Roman" pitchFamily="18" charset="0"/>
          <a:ea typeface="MS PGothic" panose="020B0600070205080204" pitchFamily="34" charset="-128"/>
          <a:cs typeface="Times New Roman" pitchFamily="18" charset="0"/>
        </a:defRPr>
      </a:lvl2pPr>
      <a:lvl3pPr algn="ctr" rtl="0" eaLnBrk="0" fontAlgn="base" hangingPunct="0">
        <a:spcBef>
          <a:spcPct val="0"/>
        </a:spcBef>
        <a:spcAft>
          <a:spcPct val="0"/>
        </a:spcAft>
        <a:defRPr sz="4000" b="1">
          <a:solidFill>
            <a:schemeClr val="tx1"/>
          </a:solidFill>
          <a:latin typeface="Times New Roman" pitchFamily="18" charset="0"/>
          <a:ea typeface="MS PGothic" panose="020B0600070205080204" pitchFamily="34" charset="-128"/>
          <a:cs typeface="Times New Roman" pitchFamily="18" charset="0"/>
        </a:defRPr>
      </a:lvl3pPr>
      <a:lvl4pPr algn="ctr" rtl="0" eaLnBrk="0" fontAlgn="base" hangingPunct="0">
        <a:spcBef>
          <a:spcPct val="0"/>
        </a:spcBef>
        <a:spcAft>
          <a:spcPct val="0"/>
        </a:spcAft>
        <a:defRPr sz="4000" b="1">
          <a:solidFill>
            <a:schemeClr val="tx1"/>
          </a:solidFill>
          <a:latin typeface="Times New Roman" pitchFamily="18" charset="0"/>
          <a:ea typeface="MS PGothic" panose="020B0600070205080204" pitchFamily="34" charset="-128"/>
          <a:cs typeface="Times New Roman" pitchFamily="18" charset="0"/>
        </a:defRPr>
      </a:lvl4pPr>
      <a:lvl5pPr algn="ctr" rtl="0" eaLnBrk="0" fontAlgn="base" hangingPunct="0">
        <a:spcBef>
          <a:spcPct val="0"/>
        </a:spcBef>
        <a:spcAft>
          <a:spcPct val="0"/>
        </a:spcAft>
        <a:defRPr sz="4000" b="1">
          <a:solidFill>
            <a:schemeClr val="tx1"/>
          </a:solidFill>
          <a:latin typeface="Times New Roman" pitchFamily="18" charset="0"/>
          <a:ea typeface="MS PGothic" panose="020B0600070205080204" pitchFamily="34" charset="-128"/>
          <a:cs typeface="Times New Roman" pitchFamily="18" charset="0"/>
        </a:defRPr>
      </a:lvl5pPr>
      <a:lvl6pPr marL="457200" algn="ctr" rtl="0" fontAlgn="base">
        <a:spcBef>
          <a:spcPct val="0"/>
        </a:spcBef>
        <a:spcAft>
          <a:spcPct val="0"/>
        </a:spcAft>
        <a:defRPr sz="4000" b="1">
          <a:solidFill>
            <a:schemeClr val="tx1"/>
          </a:solidFill>
          <a:latin typeface="Times New Roman" pitchFamily="18" charset="0"/>
          <a:cs typeface="Times New Roman" pitchFamily="18" charset="0"/>
        </a:defRPr>
      </a:lvl6pPr>
      <a:lvl7pPr marL="914400" algn="ctr" rtl="0" fontAlgn="base">
        <a:spcBef>
          <a:spcPct val="0"/>
        </a:spcBef>
        <a:spcAft>
          <a:spcPct val="0"/>
        </a:spcAft>
        <a:defRPr sz="4000" b="1">
          <a:solidFill>
            <a:schemeClr val="tx1"/>
          </a:solidFill>
          <a:latin typeface="Times New Roman" pitchFamily="18" charset="0"/>
          <a:cs typeface="Times New Roman" pitchFamily="18" charset="0"/>
        </a:defRPr>
      </a:lvl7pPr>
      <a:lvl8pPr marL="1371600" algn="ctr" rtl="0" fontAlgn="base">
        <a:spcBef>
          <a:spcPct val="0"/>
        </a:spcBef>
        <a:spcAft>
          <a:spcPct val="0"/>
        </a:spcAft>
        <a:defRPr sz="4000" b="1">
          <a:solidFill>
            <a:schemeClr val="tx1"/>
          </a:solidFill>
          <a:latin typeface="Times New Roman" pitchFamily="18" charset="0"/>
          <a:cs typeface="Times New Roman" pitchFamily="18" charset="0"/>
        </a:defRPr>
      </a:lvl8pPr>
      <a:lvl9pPr marL="1828800" algn="ctr" rtl="0" fontAlgn="base">
        <a:spcBef>
          <a:spcPct val="0"/>
        </a:spcBef>
        <a:spcAft>
          <a:spcPct val="0"/>
        </a:spcAft>
        <a:defRPr sz="4000" b="1">
          <a:solidFill>
            <a:schemeClr val="tx1"/>
          </a:solidFill>
          <a:latin typeface="Times New Roman" pitchFamily="18" charset="0"/>
          <a:cs typeface="Times New Roman" pitchFamily="18"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Times New Roman" pitchFamily="18" charset="0"/>
          <a:ea typeface="MS PGothic" panose="020B0600070205080204" pitchFamily="34" charset="-128"/>
          <a:cs typeface="Times New Roman" pitchFamily="18"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Times New Roman" pitchFamily="18" charset="0"/>
          <a:ea typeface="Times New Roman" charset="0"/>
          <a:cs typeface="Times New Roman" pitchFamily="18"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Times New Roman" pitchFamily="18" charset="0"/>
          <a:ea typeface="Times New Roman" charset="0"/>
          <a:cs typeface="Times New Roman" pitchFamily="18"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Times New Roman" pitchFamily="18" charset="0"/>
          <a:ea typeface="Times New Roman" charset="0"/>
          <a:cs typeface="Times New Roman" pitchFamily="18"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Times New Roman" pitchFamily="18" charset="0"/>
          <a:ea typeface="Times New Roman" charset="0"/>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370" name="Title Placeholder 1"/>
          <p:cNvSpPr>
            <a:spLocks noGrp="1"/>
          </p:cNvSpPr>
          <p:nvPr>
            <p:ph type="title"/>
          </p:nvPr>
        </p:nvSpPr>
        <p:spPr bwMode="auto">
          <a:xfrm>
            <a:off x="1905000" y="274638"/>
            <a:ext cx="67818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5837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pic>
        <p:nvPicPr>
          <p:cNvPr id="58372" name="Picture 6"/>
          <p:cNvPicPr>
            <a:picLocks noChangeAspect="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04800" y="152400"/>
            <a:ext cx="1524000" cy="1358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Slide Number Placeholder 7"/>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b="1">
                <a:solidFill>
                  <a:srgbClr val="000000"/>
                </a:solidFill>
                <a:latin typeface="Times New Roman" panose="02020603050405020304" pitchFamily="18" charset="0"/>
                <a:cs typeface="Times New Roman" panose="02020603050405020304" pitchFamily="18" charset="0"/>
              </a:defRPr>
            </a:lvl1pPr>
          </a:lstStyle>
          <a:p>
            <a:fld id="{98A0CF30-CA1D-48E2-B9A7-AF8BCBE5A633}"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4640" r:id="rId1"/>
  </p:sldLayoutIdLst>
  <p:timing>
    <p:tnLst>
      <p:par>
        <p:cTn id="1" dur="indefinite" restart="never" nodeType="tmRoot"/>
      </p:par>
    </p:tnLst>
  </p:timing>
  <p:hf sldNum="0" hdr="0" ftr="0" dt="0"/>
  <p:txStyles>
    <p:titleStyle>
      <a:lvl1pPr algn="ctr" rtl="0" eaLnBrk="0" fontAlgn="base" hangingPunct="0">
        <a:spcBef>
          <a:spcPct val="0"/>
        </a:spcBef>
        <a:spcAft>
          <a:spcPct val="0"/>
        </a:spcAft>
        <a:defRPr sz="4000" b="1" kern="1200">
          <a:solidFill>
            <a:schemeClr val="tx1"/>
          </a:solidFill>
          <a:latin typeface="Times New Roman" pitchFamily="18" charset="0"/>
          <a:ea typeface="MS PGothic" panose="020B0600070205080204" pitchFamily="34" charset="-128"/>
          <a:cs typeface="Times New Roman" pitchFamily="18" charset="0"/>
        </a:defRPr>
      </a:lvl1pPr>
      <a:lvl2pPr algn="ctr" rtl="0" eaLnBrk="0" fontAlgn="base" hangingPunct="0">
        <a:spcBef>
          <a:spcPct val="0"/>
        </a:spcBef>
        <a:spcAft>
          <a:spcPct val="0"/>
        </a:spcAft>
        <a:defRPr sz="4000" b="1">
          <a:solidFill>
            <a:schemeClr val="tx1"/>
          </a:solidFill>
          <a:latin typeface="Times New Roman" pitchFamily="18" charset="0"/>
          <a:ea typeface="MS PGothic" panose="020B0600070205080204" pitchFamily="34" charset="-128"/>
          <a:cs typeface="Times New Roman" pitchFamily="18" charset="0"/>
        </a:defRPr>
      </a:lvl2pPr>
      <a:lvl3pPr algn="ctr" rtl="0" eaLnBrk="0" fontAlgn="base" hangingPunct="0">
        <a:spcBef>
          <a:spcPct val="0"/>
        </a:spcBef>
        <a:spcAft>
          <a:spcPct val="0"/>
        </a:spcAft>
        <a:defRPr sz="4000" b="1">
          <a:solidFill>
            <a:schemeClr val="tx1"/>
          </a:solidFill>
          <a:latin typeface="Times New Roman" pitchFamily="18" charset="0"/>
          <a:ea typeface="MS PGothic" panose="020B0600070205080204" pitchFamily="34" charset="-128"/>
          <a:cs typeface="Times New Roman" pitchFamily="18" charset="0"/>
        </a:defRPr>
      </a:lvl3pPr>
      <a:lvl4pPr algn="ctr" rtl="0" eaLnBrk="0" fontAlgn="base" hangingPunct="0">
        <a:spcBef>
          <a:spcPct val="0"/>
        </a:spcBef>
        <a:spcAft>
          <a:spcPct val="0"/>
        </a:spcAft>
        <a:defRPr sz="4000" b="1">
          <a:solidFill>
            <a:schemeClr val="tx1"/>
          </a:solidFill>
          <a:latin typeface="Times New Roman" pitchFamily="18" charset="0"/>
          <a:ea typeface="MS PGothic" panose="020B0600070205080204" pitchFamily="34" charset="-128"/>
          <a:cs typeface="Times New Roman" pitchFamily="18" charset="0"/>
        </a:defRPr>
      </a:lvl4pPr>
      <a:lvl5pPr algn="ctr" rtl="0" eaLnBrk="0" fontAlgn="base" hangingPunct="0">
        <a:spcBef>
          <a:spcPct val="0"/>
        </a:spcBef>
        <a:spcAft>
          <a:spcPct val="0"/>
        </a:spcAft>
        <a:defRPr sz="4000" b="1">
          <a:solidFill>
            <a:schemeClr val="tx1"/>
          </a:solidFill>
          <a:latin typeface="Times New Roman" pitchFamily="18" charset="0"/>
          <a:ea typeface="MS PGothic" panose="020B0600070205080204" pitchFamily="34" charset="-128"/>
          <a:cs typeface="Times New Roman" pitchFamily="18" charset="0"/>
        </a:defRPr>
      </a:lvl5pPr>
      <a:lvl6pPr marL="457200" algn="ctr" rtl="0" fontAlgn="base">
        <a:spcBef>
          <a:spcPct val="0"/>
        </a:spcBef>
        <a:spcAft>
          <a:spcPct val="0"/>
        </a:spcAft>
        <a:defRPr sz="4000" b="1">
          <a:solidFill>
            <a:schemeClr val="tx1"/>
          </a:solidFill>
          <a:latin typeface="Times New Roman" pitchFamily="18" charset="0"/>
          <a:cs typeface="Times New Roman" pitchFamily="18" charset="0"/>
        </a:defRPr>
      </a:lvl6pPr>
      <a:lvl7pPr marL="914400" algn="ctr" rtl="0" fontAlgn="base">
        <a:spcBef>
          <a:spcPct val="0"/>
        </a:spcBef>
        <a:spcAft>
          <a:spcPct val="0"/>
        </a:spcAft>
        <a:defRPr sz="4000" b="1">
          <a:solidFill>
            <a:schemeClr val="tx1"/>
          </a:solidFill>
          <a:latin typeface="Times New Roman" pitchFamily="18" charset="0"/>
          <a:cs typeface="Times New Roman" pitchFamily="18" charset="0"/>
        </a:defRPr>
      </a:lvl7pPr>
      <a:lvl8pPr marL="1371600" algn="ctr" rtl="0" fontAlgn="base">
        <a:spcBef>
          <a:spcPct val="0"/>
        </a:spcBef>
        <a:spcAft>
          <a:spcPct val="0"/>
        </a:spcAft>
        <a:defRPr sz="4000" b="1">
          <a:solidFill>
            <a:schemeClr val="tx1"/>
          </a:solidFill>
          <a:latin typeface="Times New Roman" pitchFamily="18" charset="0"/>
          <a:cs typeface="Times New Roman" pitchFamily="18" charset="0"/>
        </a:defRPr>
      </a:lvl8pPr>
      <a:lvl9pPr marL="1828800" algn="ctr" rtl="0" fontAlgn="base">
        <a:spcBef>
          <a:spcPct val="0"/>
        </a:spcBef>
        <a:spcAft>
          <a:spcPct val="0"/>
        </a:spcAft>
        <a:defRPr sz="4000" b="1">
          <a:solidFill>
            <a:schemeClr val="tx1"/>
          </a:solidFill>
          <a:latin typeface="Times New Roman" pitchFamily="18" charset="0"/>
          <a:cs typeface="Times New Roman" pitchFamily="18"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Times New Roman" pitchFamily="18" charset="0"/>
          <a:ea typeface="MS PGothic" panose="020B0600070205080204" pitchFamily="34" charset="-128"/>
          <a:cs typeface="Times New Roman" pitchFamily="18"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Times New Roman" pitchFamily="18" charset="0"/>
          <a:ea typeface="Times New Roman" charset="0"/>
          <a:cs typeface="Times New Roman" pitchFamily="18"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Times New Roman" pitchFamily="18" charset="0"/>
          <a:ea typeface="Times New Roman" charset="0"/>
          <a:cs typeface="Times New Roman" pitchFamily="18"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Times New Roman" pitchFamily="18" charset="0"/>
          <a:ea typeface="Times New Roman" charset="0"/>
          <a:cs typeface="Times New Roman" pitchFamily="18"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Times New Roman" pitchFamily="18" charset="0"/>
          <a:ea typeface="Times New Roman" charset="0"/>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9.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13.xml"/><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arget="../media/image28.jpeg" Type="http://schemas.openxmlformats.org/officeDocument/2006/relationships/image"/><Relationship Id="rId2" Target="../notesSlides/notesSlide35.xml" Type="http://schemas.openxmlformats.org/officeDocument/2006/relationships/notesSlide"/><Relationship Id="rId1" Target="../slideLayouts/slideLayout2.xml" Type="http://schemas.openxmlformats.org/officeDocument/2006/relationships/slideLayout"/><Relationship Id="rId5" Target="../media/image30.jpeg" Type="http://schemas.openxmlformats.org/officeDocument/2006/relationships/image"/><Relationship Id="rId4" Target="../media/image29.jpeg" Type="http://schemas.openxmlformats.org/officeDocument/2006/relationships/image"/></Relationships>
</file>

<file path=ppt/slides/_rels/slide3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arget="../media/image30.jpeg" Type="http://schemas.openxmlformats.org/officeDocument/2006/relationships/image"/><Relationship Id="rId2" Target="../notesSlides/notesSlide38.xml" Type="http://schemas.openxmlformats.org/officeDocument/2006/relationships/notesSlide"/><Relationship Id="rId1" Target="../slideLayouts/slideLayout2.xml" Type="http://schemas.openxmlformats.org/officeDocument/2006/relationships/slideLayout"/></Relationships>
</file>

<file path=ppt/slides/_rels/slide4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8" Type="http://schemas.openxmlformats.org/officeDocument/2006/relationships/image" Target="../media/image39.jpeg"/><Relationship Id="rId3" Type="http://schemas.openxmlformats.org/officeDocument/2006/relationships/image" Target="../media/image34.jpeg"/><Relationship Id="rId7" Type="http://schemas.openxmlformats.org/officeDocument/2006/relationships/image" Target="../media/image38.jpeg"/><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jpeg"/></Relationships>
</file>

<file path=ppt/slides/_rels/slide4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2465" name="Rectangle 2"/>
          <p:cNvSpPr>
            <a:spLocks noGrp="1"/>
          </p:cNvSpPr>
          <p:nvPr>
            <p:ph type="ctrTitle"/>
          </p:nvPr>
        </p:nvSpPr>
        <p:spPr>
          <a:xfrm>
            <a:off x="0" y="702245"/>
            <a:ext cx="9144000" cy="1920875"/>
          </a:xfrm>
        </p:spPr>
        <p:txBody>
          <a:bodyPr/>
          <a:lstStyle/>
          <a:p>
            <a:pPr eaLnBrk="1" hangingPunct="1"/>
            <a:r>
              <a:rPr lang="en-US" altLang="en-US" dirty="0" smtClean="0"/>
              <a:t>Tactical Combat Casualty Care </a:t>
            </a:r>
            <a:br>
              <a:rPr lang="en-US" altLang="en-US" dirty="0" smtClean="0"/>
            </a:br>
            <a:r>
              <a:rPr lang="en-US" altLang="en-US" dirty="0" smtClean="0"/>
              <a:t/>
            </a:r>
            <a:br>
              <a:rPr lang="en-US" altLang="en-US" dirty="0" smtClean="0"/>
            </a:br>
            <a:endParaRPr lang="en-US" altLang="en-US" dirty="0" smtClean="0"/>
          </a:p>
        </p:txBody>
      </p:sp>
      <p:sp>
        <p:nvSpPr>
          <p:cNvPr id="62466" name="Rectangle 3"/>
          <p:cNvSpPr>
            <a:spLocks noGrp="1"/>
          </p:cNvSpPr>
          <p:nvPr>
            <p:ph type="subTitle" idx="1"/>
          </p:nvPr>
        </p:nvSpPr>
        <p:spPr>
          <a:xfrm>
            <a:off x="1219200" y="4849985"/>
            <a:ext cx="6400800" cy="1066800"/>
          </a:xfrm>
        </p:spPr>
        <p:txBody>
          <a:bodyPr/>
          <a:lstStyle/>
          <a:p>
            <a:pPr eaLnBrk="1" hangingPunct="1"/>
            <a:r>
              <a:rPr lang="en-US" altLang="en-US" sz="5400" dirty="0" smtClean="0"/>
              <a:t> </a:t>
            </a:r>
            <a:r>
              <a:rPr lang="en-US" altLang="en-US" sz="4000" b="1" dirty="0" smtClean="0"/>
              <a:t>Tourniquets and </a:t>
            </a:r>
            <a:r>
              <a:rPr lang="en-US" altLang="en-US" sz="4000" b="1" dirty="0" err="1" smtClean="0"/>
              <a:t>Hemostatic</a:t>
            </a:r>
            <a:r>
              <a:rPr lang="en-US" altLang="en-US" sz="4000" b="1" dirty="0" smtClean="0"/>
              <a:t> Dressings</a:t>
            </a:r>
          </a:p>
        </p:txBody>
      </p:sp>
      <p:pic>
        <p:nvPicPr>
          <p:cNvPr id="62467" name="Picture 7" descr="TCCC Logo 091104 (C)"/>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112610" y="1854395"/>
            <a:ext cx="2842657" cy="286279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AT_GEN7_Product_Sample-0014.png"/>
          <p:cNvPicPr>
            <a:picLocks noChangeAspect="1"/>
          </p:cNvPicPr>
          <p:nvPr/>
        </p:nvPicPr>
        <p:blipFill>
          <a:blip r:embed="rId2" cstate="print">
            <a:extLst>
              <a:ext uri="{28A0092B-C50C-407E-A947-70E740481C1C}">
                <a14:useLocalDpi xmlns="" xmlns:a14="http://schemas.microsoft.com/office/drawing/2010/main"/>
              </a:ext>
            </a:extLst>
          </a:blip>
          <a:stretch>
            <a:fillRect/>
          </a:stretch>
        </p:blipFill>
        <p:spPr>
          <a:xfrm>
            <a:off x="1115550" y="1892800"/>
            <a:ext cx="6807086" cy="3301437"/>
          </a:xfrm>
          <a:prstGeom prst="rect">
            <a:avLst/>
          </a:prstGeom>
        </p:spPr>
      </p:pic>
      <p:sp>
        <p:nvSpPr>
          <p:cNvPr id="2" name="Title 1"/>
          <p:cNvSpPr>
            <a:spLocks noGrp="1"/>
          </p:cNvSpPr>
          <p:nvPr>
            <p:ph type="ctrTitle"/>
          </p:nvPr>
        </p:nvSpPr>
        <p:spPr>
          <a:xfrm>
            <a:off x="685800" y="5118579"/>
            <a:ext cx="7772400" cy="1470025"/>
          </a:xfrm>
        </p:spPr>
        <p:txBody>
          <a:bodyPr/>
          <a:lstStyle/>
          <a:p>
            <a:pPr>
              <a:lnSpc>
                <a:spcPct val="70000"/>
              </a:lnSpc>
            </a:pPr>
            <a:r>
              <a:rPr lang="en-US" sz="3600" b="1" dirty="0" smtClean="0"/>
              <a:t>Instructions for One-Handed Application</a:t>
            </a:r>
            <a:endParaRPr lang="en-US" sz="3600" b="1" dirty="0"/>
          </a:p>
        </p:txBody>
      </p:sp>
      <p:sp>
        <p:nvSpPr>
          <p:cNvPr id="7" name="Title 1"/>
          <p:cNvSpPr txBox="1">
            <a:spLocks/>
          </p:cNvSpPr>
          <p:nvPr/>
        </p:nvSpPr>
        <p:spPr>
          <a:xfrm>
            <a:off x="884049" y="2012132"/>
            <a:ext cx="7326099" cy="764376"/>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nSpc>
                <a:spcPct val="70000"/>
              </a:lnSpc>
            </a:pPr>
            <a:r>
              <a:rPr lang="en-US" b="1" dirty="0" smtClean="0"/>
              <a:t>GEN 7</a:t>
            </a:r>
            <a:endParaRPr lang="en-US" b="1" dirty="0"/>
          </a:p>
        </p:txBody>
      </p:sp>
      <p:sp>
        <p:nvSpPr>
          <p:cNvPr id="3" name="TextBox 2"/>
          <p:cNvSpPr txBox="1"/>
          <p:nvPr/>
        </p:nvSpPr>
        <p:spPr>
          <a:xfrm>
            <a:off x="5617470" y="6488668"/>
            <a:ext cx="3544560" cy="369332"/>
          </a:xfrm>
          <a:prstGeom prst="rect">
            <a:avLst/>
          </a:prstGeom>
          <a:noFill/>
        </p:spPr>
        <p:txBody>
          <a:bodyPr wrap="none" rtlCol="0">
            <a:spAutoFit/>
          </a:bodyPr>
          <a:lstStyle/>
          <a:p>
            <a:r>
              <a:rPr lang="en-US" dirty="0" smtClean="0">
                <a:latin typeface="Times New Roman"/>
                <a:cs typeface="Times New Roman"/>
              </a:rPr>
              <a:t>Courtesy of North American Rescue</a:t>
            </a:r>
            <a:endParaRPr lang="en-US" dirty="0">
              <a:latin typeface="Times New Roman"/>
              <a:cs typeface="Times New Roman"/>
            </a:endParaRPr>
          </a:p>
        </p:txBody>
      </p:sp>
      <p:sp>
        <p:nvSpPr>
          <p:cNvPr id="8" name="TextBox 7"/>
          <p:cNvSpPr txBox="1"/>
          <p:nvPr/>
        </p:nvSpPr>
        <p:spPr>
          <a:xfrm>
            <a:off x="2229295" y="202980"/>
            <a:ext cx="5493683" cy="1446550"/>
          </a:xfrm>
          <a:prstGeom prst="rect">
            <a:avLst/>
          </a:prstGeom>
          <a:noFill/>
        </p:spPr>
        <p:txBody>
          <a:bodyPr wrap="none" rtlCol="0">
            <a:spAutoFit/>
          </a:bodyPr>
          <a:lstStyle/>
          <a:p>
            <a:pPr algn="ctr"/>
            <a:r>
              <a:rPr lang="en-US" sz="4400" b="1" dirty="0" smtClean="0"/>
              <a:t>Combat Application</a:t>
            </a:r>
          </a:p>
          <a:p>
            <a:pPr algn="ctr"/>
            <a:r>
              <a:rPr lang="en-US" sz="4400" b="1" dirty="0" smtClean="0"/>
              <a:t> Tourniquet</a:t>
            </a:r>
            <a:endParaRPr lang="en-US" sz="4400" b="1" dirty="0"/>
          </a:p>
        </p:txBody>
      </p:sp>
    </p:spTree>
    <p:extLst>
      <p:ext uri="{BB962C8B-B14F-4D97-AF65-F5344CB8AC3E}">
        <p14:creationId xmlns="" xmlns:p14="http://schemas.microsoft.com/office/powerpoint/2010/main" val="316106378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1070" y="4811580"/>
            <a:ext cx="5486400" cy="566738"/>
          </a:xfrm>
        </p:spPr>
        <p:txBody>
          <a:bodyPr/>
          <a:lstStyle/>
          <a:p>
            <a:r>
              <a:rPr lang="en-US" dirty="0" smtClean="0"/>
              <a:t>Step 1</a:t>
            </a:r>
            <a:endParaRPr lang="en-US" dirty="0"/>
          </a:p>
        </p:txBody>
      </p:sp>
      <p:pic>
        <p:nvPicPr>
          <p:cNvPr id="6" name="Picture Placeholder 5"/>
          <p:cNvPicPr>
            <a:picLocks noGrp="1" noChangeAspect="1"/>
          </p:cNvPicPr>
          <p:nvPr>
            <p:ph type="pic" idx="1"/>
          </p:nvPr>
        </p:nvPicPr>
        <p:blipFill>
          <a:blip r:embed="rId3" cstate="print">
            <a:extLst>
              <a:ext uri="{28A0092B-C50C-407E-A947-70E740481C1C}">
                <a14:useLocalDpi xmlns="" xmlns:a14="http://schemas.microsoft.com/office/drawing/2010/main" val="0"/>
              </a:ext>
            </a:extLst>
          </a:blip>
          <a:srcRect/>
          <a:stretch>
            <a:fillRect/>
          </a:stretch>
        </p:blipFill>
        <p:spPr>
          <a:xfrm>
            <a:off x="2037270" y="932675"/>
            <a:ext cx="6176060" cy="4114800"/>
          </a:xfrm>
        </p:spPr>
      </p:pic>
      <p:sp>
        <p:nvSpPr>
          <p:cNvPr id="4" name="Text Placeholder 3"/>
          <p:cNvSpPr>
            <a:spLocks noGrp="1"/>
          </p:cNvSpPr>
          <p:nvPr>
            <p:ph type="body" sz="half" idx="2"/>
          </p:nvPr>
        </p:nvSpPr>
        <p:spPr>
          <a:xfrm>
            <a:off x="502909" y="5367338"/>
            <a:ext cx="8641124" cy="1490662"/>
          </a:xfrm>
        </p:spPr>
        <p:txBody>
          <a:bodyPr/>
          <a:lstStyle/>
          <a:p>
            <a:r>
              <a:rPr lang="en-US" sz="2000" dirty="0" smtClean="0"/>
              <a:t>Insert the injured limb through the loop in the band and position tourniquet 2-3" above the bleeding site. If the most proximal bleeding site is not readily identifiable, place the tourniquet as high as possible on the limb.</a:t>
            </a:r>
            <a:endParaRPr lang="en-US" sz="2000" dirty="0"/>
          </a:p>
        </p:txBody>
      </p:sp>
    </p:spTree>
    <p:extLst>
      <p:ext uri="{BB962C8B-B14F-4D97-AF65-F5344CB8AC3E}">
        <p14:creationId xmlns="" xmlns:p14="http://schemas.microsoft.com/office/powerpoint/2010/main" val="4192343373"/>
      </p:ext>
    </p:extLst>
  </p:cSld>
  <p:clrMapOvr>
    <a:masterClrMapping/>
  </p:clrMapOvr>
  <p:timing>
    <p:tnLst>
      <p:par>
        <p:cTn id="1" dur="indefinite" restart="never" nodeType="tmRoot"/>
      </p:par>
    </p:tnLst>
  </p:timing>
</p:sld>
</file>

<file path=ppt/slides/slide1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Title 1"/>
          <p:cNvSpPr>
            <a:spLocks noGrp="1"/>
          </p:cNvSpPr>
          <p:nvPr>
            <p:ph type="title"/>
          </p:nvPr>
        </p:nvSpPr>
        <p:spPr>
          <a:xfrm>
            <a:off x="693095" y="4619555"/>
            <a:ext cx="1881845" cy="576075"/>
          </a:xfrm>
        </p:spPr>
        <p:txBody>
          <a:bodyPr/>
          <a:lstStyle/>
          <a:p>
            <a:r>
              <a:rPr dirty="0" lang="en-US" smtClean="0"/>
              <a:t>Step 2</a:t>
            </a:r>
            <a:endParaRPr dirty="0" lang="en-US"/>
          </a:p>
        </p:txBody>
      </p:sp>
      <p:pic>
        <p:nvPicPr>
          <p:cNvPr id="5" name="Picture Placeholder 4"/>
          <p:cNvPicPr>
            <a:picLocks noChangeAspect="1" noGrp="1"/>
          </p:cNvPicPr>
          <p:nvPr>
            <p:ph idx="1" type="pic"/>
          </p:nvPr>
        </p:nvPicPr>
        <p:blipFill>
          <a:blip cstate="print" r:embed="rId3">
            <a:extLst>
              <a:ext uri="{28A0092B-C50C-407E-A947-70E740481C1C}">
                <a14:useLocalDpi xmlns:a14="http://schemas.microsoft.com/office/drawing/2010/main" xmlns="" val="0"/>
              </a:ext>
            </a:extLst>
          </a:blip>
          <a:stretch>
            <a:fillRect/>
          </a:stretch>
        </p:blipFill>
        <p:spPr>
          <a:xfrm>
            <a:off x="1754678" y="817459"/>
            <a:ext cx="5187918" cy="3456451"/>
          </a:xfrm>
        </p:spPr>
      </p:pic>
      <p:sp>
        <p:nvSpPr>
          <p:cNvPr id="4" name="Text Placeholder 3"/>
          <p:cNvSpPr>
            <a:spLocks noGrp="1"/>
          </p:cNvSpPr>
          <p:nvPr>
            <p:ph idx="2" sz="half" type="body"/>
          </p:nvPr>
        </p:nvSpPr>
        <p:spPr>
          <a:xfrm>
            <a:off x="654690" y="5367337"/>
            <a:ext cx="8141860" cy="1249277"/>
          </a:xfrm>
        </p:spPr>
        <p:txBody>
          <a:bodyPr>
            <a:noAutofit/>
          </a:bodyPr>
          <a:lstStyle/>
          <a:p>
            <a:r>
              <a:rPr dirty="0" lang="en-US" smtClean="0" sz="2000"/>
              <a:t>Pull band </a:t>
            </a:r>
            <a:r>
              <a:rPr b="1" dirty="0" lang="en-US" smtClean="0" sz="2000">
                <a:solidFill>
                  <a:srgbClr val="FF0000"/>
                </a:solidFill>
              </a:rPr>
              <a:t>TIGHTLY</a:t>
            </a:r>
            <a:r>
              <a:rPr dirty="0" lang="en-US" smtClean="0" sz="2000"/>
              <a:t> and fasten it back on itself all the way around the limb, but not over the rod clips. Band should be tight enough that tips of three (3) fingers cannot be slid between the band and the limb. If the tips of three (3) fingers slide under band, retighten and re-secure. </a:t>
            </a:r>
          </a:p>
          <a:p>
            <a:endParaRPr dirty="0" lang="en-US" sz="2000"/>
          </a:p>
        </p:txBody>
      </p:sp>
      <p:pic>
        <p:nvPicPr>
          <p:cNvPr descr="CAT_App_stills_009.png" id="6" name="Picture 5"/>
          <p:cNvPicPr>
            <a:picLocks noChangeAspect="1"/>
          </p:cNvPicPr>
          <p:nvPr/>
        </p:nvPicPr>
        <p:blipFill rotWithShape="1">
          <a:blip cstate="print" r:embed="rId4">
            <a:extLst>
              <a:ext uri="{28A0092B-C50C-407E-A947-70E740481C1C}">
                <a14:useLocalDpi xmlns:a14="http://schemas.microsoft.com/office/drawing/2010/main" xmlns="" val="0"/>
              </a:ext>
            </a:extLst>
          </a:blip>
          <a:srcRect r="104"/>
          <a:stretch/>
        </p:blipFill>
        <p:spPr>
          <a:xfrm>
            <a:off x="6031390" y="3006545"/>
            <a:ext cx="2128727" cy="1867605"/>
          </a:xfrm>
          <a:prstGeom prst="rect">
            <a:avLst/>
          </a:prstGeom>
          <a:solidFill>
            <a:srgbClr val="FFFFFF">
              <a:shade val="85000"/>
            </a:srgbClr>
          </a:solidFill>
          <a:ln cap="sq" w="88900">
            <a:solidFill>
              <a:srgbClr val="FFFFFF"/>
            </a:solidFill>
            <a:miter lim="800000"/>
          </a:ln>
          <a:effectLst>
            <a:outerShdw algn="tl" blurRad="55000" dir="5400000" dist="18000" rotWithShape="0">
              <a:srgbClr val="000000">
                <a:alpha val="40000"/>
              </a:srgbClr>
            </a:outerShdw>
          </a:effectLst>
          <a:scene3d>
            <a:camera prst="orthographicFront"/>
            <a:lightRig dir="t" rig="twoPt">
              <a:rot lat="0" lon="0" rev="7200000"/>
            </a:lightRig>
          </a:scene3d>
          <a:sp3d>
            <a:bevelT h="19050" w="25400"/>
            <a:contourClr>
              <a:srgbClr val="FFFFFF"/>
            </a:contourClr>
          </a:sp3d>
        </p:spPr>
      </p:pic>
    </p:spTree>
    <p:extLst>
      <p:ext uri="{BB962C8B-B14F-4D97-AF65-F5344CB8AC3E}">
        <p14:creationId xmlns:p14="http://schemas.microsoft.com/office/powerpoint/2010/main" xmlns="" val="3474597472"/>
      </p:ext>
    </p:extLst>
  </p:cSld>
  <p:clrMapOvr>
    <a:masterClrMapping/>
  </p:clrMapOvr>
  <p:timing>
    <p:tnLst>
      <p:par>
        <p:cTn dur="indefinite" id="1" nodeType="tmRoot" restart="never">
          <p:childTnLst>
            <p:seq concurrent="1" nextAc="seek">
              <p:cTn dur="indefinite" id="2" nodeType="mainSeq">
                <p:childTnLst>
                  <p:par>
                    <p:cTn fill="hold" id="3">
                      <p:stCondLst>
                        <p:cond delay="indefinite"/>
                        <p:cond delay="0" evt="onBegin">
                          <p:tn val="2"/>
                        </p:cond>
                      </p:stCondLst>
                      <p:childTnLst>
                        <p:par>
                          <p:cTn fill="hold" id="4">
                            <p:stCondLst>
                              <p:cond delay="0"/>
                            </p:stCondLst>
                            <p:childTnLst>
                              <p:par>
                                <p:cTn fill="hold" id="5" nodeType="afterEffect" presetClass="entr" presetID="9" presetSubtype="0">
                                  <p:stCondLst>
                                    <p:cond delay="3000"/>
                                  </p:stCondLst>
                                  <p:childTnLst>
                                    <p:set>
                                      <p:cBhvr>
                                        <p:cTn dur="1" fill="hold" id="6">
                                          <p:stCondLst>
                                            <p:cond delay="0"/>
                                          </p:stCondLst>
                                        </p:cTn>
                                        <p:tgtEl>
                                          <p:spTgt spid="6"/>
                                        </p:tgtEl>
                                        <p:attrNameLst>
                                          <p:attrName>style.visibility</p:attrName>
                                        </p:attrNameLst>
                                      </p:cBhvr>
                                      <p:to>
                                        <p:strVal val="visible"/>
                                      </p:to>
                                    </p:set>
                                    <p:animEffect filter="dissolve" transition="in">
                                      <p:cBhvr>
                                        <p:cTn dur="2000" id="7"/>
                                        <p:tgtEl>
                                          <p:spTgt spid="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3</a:t>
            </a:r>
            <a:endParaRPr lang="en-US" dirty="0"/>
          </a:p>
        </p:txBody>
      </p:sp>
      <p:pic>
        <p:nvPicPr>
          <p:cNvPr id="5" name="Picture Placeholder 4"/>
          <p:cNvPicPr>
            <a:picLocks noGrp="1" noChangeAspect="1"/>
          </p:cNvPicPr>
          <p:nvPr>
            <p:ph type="pic" idx="1"/>
          </p:nvPr>
        </p:nvPicPr>
        <p:blipFill>
          <a:blip r:embed="rId3" cstate="print">
            <a:extLst>
              <a:ext uri="{28A0092B-C50C-407E-A947-70E740481C1C}">
                <a14:useLocalDpi xmlns="" xmlns:a14="http://schemas.microsoft.com/office/drawing/2010/main" val="0"/>
              </a:ext>
            </a:extLst>
          </a:blip>
          <a:stretch>
            <a:fillRect/>
          </a:stretch>
        </p:blipFill>
        <p:spPr>
          <a:xfrm>
            <a:off x="1845244" y="877801"/>
            <a:ext cx="5778273" cy="3849774"/>
          </a:xfrm>
        </p:spPr>
      </p:pic>
      <p:sp>
        <p:nvSpPr>
          <p:cNvPr id="4" name="Text Placeholder 3"/>
          <p:cNvSpPr>
            <a:spLocks noGrp="1"/>
          </p:cNvSpPr>
          <p:nvPr>
            <p:ph type="body" sz="half" idx="2"/>
          </p:nvPr>
        </p:nvSpPr>
        <p:spPr/>
        <p:txBody>
          <a:bodyPr/>
          <a:lstStyle/>
          <a:p>
            <a:r>
              <a:rPr lang="en-US" sz="2000" dirty="0" smtClean="0"/>
              <a:t>Twist the rod until bleeding has stopped.</a:t>
            </a:r>
          </a:p>
        </p:txBody>
      </p:sp>
    </p:spTree>
    <p:extLst>
      <p:ext uri="{BB962C8B-B14F-4D97-AF65-F5344CB8AC3E}">
        <p14:creationId xmlns="" xmlns:p14="http://schemas.microsoft.com/office/powerpoint/2010/main" val="394828611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3095" y="4773175"/>
            <a:ext cx="5486400" cy="566738"/>
          </a:xfrm>
        </p:spPr>
        <p:txBody>
          <a:bodyPr/>
          <a:lstStyle/>
          <a:p>
            <a:r>
              <a:rPr lang="en-US" dirty="0" smtClean="0"/>
              <a:t>Step 4</a:t>
            </a:r>
            <a:endParaRPr lang="en-US" dirty="0"/>
          </a:p>
        </p:txBody>
      </p:sp>
      <p:pic>
        <p:nvPicPr>
          <p:cNvPr id="5" name="Picture Placeholder 4"/>
          <p:cNvPicPr>
            <a:picLocks noGrp="1" noChangeAspect="1"/>
          </p:cNvPicPr>
          <p:nvPr>
            <p:ph type="pic" idx="1"/>
          </p:nvPr>
        </p:nvPicPr>
        <p:blipFill>
          <a:blip r:embed="rId3" cstate="print">
            <a:extLst>
              <a:ext uri="{28A0092B-C50C-407E-A947-70E740481C1C}">
                <a14:useLocalDpi xmlns="" xmlns:a14="http://schemas.microsoft.com/office/drawing/2010/main" val="0"/>
              </a:ext>
            </a:extLst>
          </a:blip>
          <a:stretch>
            <a:fillRect/>
          </a:stretch>
        </p:blipFill>
        <p:spPr>
          <a:xfrm>
            <a:off x="1869964" y="894269"/>
            <a:ext cx="5753553" cy="3833305"/>
          </a:xfrm>
        </p:spPr>
      </p:pic>
      <p:sp>
        <p:nvSpPr>
          <p:cNvPr id="4" name="Text Placeholder 3"/>
          <p:cNvSpPr>
            <a:spLocks noGrp="1"/>
          </p:cNvSpPr>
          <p:nvPr>
            <p:ph type="body" sz="half" idx="2"/>
          </p:nvPr>
        </p:nvSpPr>
        <p:spPr>
          <a:xfrm>
            <a:off x="693095" y="5367338"/>
            <a:ext cx="7949835" cy="1287682"/>
          </a:xfrm>
        </p:spPr>
        <p:txBody>
          <a:bodyPr>
            <a:noAutofit/>
          </a:bodyPr>
          <a:lstStyle/>
          <a:p>
            <a:r>
              <a:rPr lang="en-US" sz="2000" dirty="0" smtClean="0"/>
              <a:t>Snap the rod inside a clip to lock it in place. </a:t>
            </a:r>
            <a:r>
              <a:rPr lang="en-US" sz="2000" b="1" dirty="0" smtClean="0">
                <a:solidFill>
                  <a:srgbClr val="FF0000"/>
                </a:solidFill>
              </a:rPr>
              <a:t>Check for bleeding and distal pulse. </a:t>
            </a:r>
            <a:r>
              <a:rPr lang="en-US" sz="2000" dirty="0" smtClean="0"/>
              <a:t>If bleeding is not controlled, or distal pulse is present, consider more tightening or applying a second tourniquet above and side-by-side to the first. Reassess.</a:t>
            </a:r>
          </a:p>
        </p:txBody>
      </p:sp>
    </p:spTree>
    <p:extLst>
      <p:ext uri="{BB962C8B-B14F-4D97-AF65-F5344CB8AC3E}">
        <p14:creationId xmlns="" xmlns:p14="http://schemas.microsoft.com/office/powerpoint/2010/main" val="155024724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5</a:t>
            </a:r>
            <a:endParaRPr lang="en-US" dirty="0"/>
          </a:p>
        </p:txBody>
      </p:sp>
      <p:pic>
        <p:nvPicPr>
          <p:cNvPr id="5" name="Picture Placeholder 4"/>
          <p:cNvPicPr>
            <a:picLocks noGrp="1" noChangeAspect="1"/>
          </p:cNvPicPr>
          <p:nvPr>
            <p:ph type="pic" idx="1"/>
          </p:nvPr>
        </p:nvPicPr>
        <p:blipFill>
          <a:blip r:embed="rId3" cstate="print">
            <a:extLst>
              <a:ext uri="{28A0092B-C50C-407E-A947-70E740481C1C}">
                <a14:useLocalDpi xmlns="" xmlns:a14="http://schemas.microsoft.com/office/drawing/2010/main" val="0"/>
              </a:ext>
            </a:extLst>
          </a:blip>
          <a:stretch>
            <a:fillRect/>
          </a:stretch>
        </p:blipFill>
        <p:spPr>
          <a:xfrm>
            <a:off x="1812320" y="855865"/>
            <a:ext cx="5811197" cy="3871710"/>
          </a:xfrm>
        </p:spPr>
      </p:pic>
      <p:sp>
        <p:nvSpPr>
          <p:cNvPr id="4" name="Text Placeholder 3"/>
          <p:cNvSpPr>
            <a:spLocks noGrp="1"/>
          </p:cNvSpPr>
          <p:nvPr>
            <p:ph type="body" sz="half" idx="2"/>
          </p:nvPr>
        </p:nvSpPr>
        <p:spPr/>
        <p:txBody>
          <a:bodyPr/>
          <a:lstStyle/>
          <a:p>
            <a:r>
              <a:rPr lang="en-US" sz="2000" dirty="0" smtClean="0"/>
              <a:t>Route the band over the rod and between the clips. Secure with the grey securing strap. Record time of application.</a:t>
            </a:r>
            <a:endParaRPr lang="en-US" sz="2000" dirty="0"/>
          </a:p>
        </p:txBody>
      </p:sp>
    </p:spTree>
    <p:extLst>
      <p:ext uri="{BB962C8B-B14F-4D97-AF65-F5344CB8AC3E}">
        <p14:creationId xmlns="" xmlns:p14="http://schemas.microsoft.com/office/powerpoint/2010/main" val="326704904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AT_GEN7_Product_Sample-0014.png"/>
          <p:cNvPicPr>
            <a:picLocks noChangeAspect="1"/>
          </p:cNvPicPr>
          <p:nvPr/>
        </p:nvPicPr>
        <p:blipFill>
          <a:blip r:embed="rId2" cstate="print">
            <a:extLst>
              <a:ext uri="{28A0092B-C50C-407E-A947-70E740481C1C}">
                <a14:useLocalDpi xmlns="" xmlns:a14="http://schemas.microsoft.com/office/drawing/2010/main"/>
              </a:ext>
            </a:extLst>
          </a:blip>
          <a:stretch>
            <a:fillRect/>
          </a:stretch>
        </p:blipFill>
        <p:spPr>
          <a:xfrm>
            <a:off x="952529" y="1902866"/>
            <a:ext cx="7201582" cy="3492768"/>
          </a:xfrm>
          <a:prstGeom prst="rect">
            <a:avLst/>
          </a:prstGeom>
        </p:spPr>
      </p:pic>
      <p:sp>
        <p:nvSpPr>
          <p:cNvPr id="2" name="Title 1"/>
          <p:cNvSpPr>
            <a:spLocks noGrp="1"/>
          </p:cNvSpPr>
          <p:nvPr>
            <p:ph type="ctrTitle"/>
          </p:nvPr>
        </p:nvSpPr>
        <p:spPr>
          <a:xfrm>
            <a:off x="693095" y="5272440"/>
            <a:ext cx="7772400" cy="1470025"/>
          </a:xfrm>
        </p:spPr>
        <p:txBody>
          <a:bodyPr/>
          <a:lstStyle/>
          <a:p>
            <a:pPr>
              <a:lnSpc>
                <a:spcPct val="70000"/>
              </a:lnSpc>
            </a:pPr>
            <a:r>
              <a:rPr lang="en-US" sz="3600" b="1" dirty="0" smtClean="0"/>
              <a:t>Instructions for Two-Handed Application</a:t>
            </a:r>
            <a:endParaRPr lang="en-US" sz="3600" b="1" dirty="0"/>
          </a:p>
        </p:txBody>
      </p:sp>
      <p:sp>
        <p:nvSpPr>
          <p:cNvPr id="7" name="Title 1"/>
          <p:cNvSpPr txBox="1">
            <a:spLocks/>
          </p:cNvSpPr>
          <p:nvPr/>
        </p:nvSpPr>
        <p:spPr>
          <a:xfrm>
            <a:off x="884049" y="2012132"/>
            <a:ext cx="7326099" cy="764376"/>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nSpc>
                <a:spcPct val="70000"/>
              </a:lnSpc>
            </a:pPr>
            <a:r>
              <a:rPr lang="en-US" b="1" dirty="0" smtClean="0"/>
              <a:t>GEN 7</a:t>
            </a:r>
            <a:endParaRPr lang="en-US" b="1" dirty="0"/>
          </a:p>
        </p:txBody>
      </p:sp>
      <p:sp>
        <p:nvSpPr>
          <p:cNvPr id="8" name="TextBox 7"/>
          <p:cNvSpPr txBox="1"/>
          <p:nvPr/>
        </p:nvSpPr>
        <p:spPr>
          <a:xfrm>
            <a:off x="5617470" y="6488668"/>
            <a:ext cx="3544560" cy="369332"/>
          </a:xfrm>
          <a:prstGeom prst="rect">
            <a:avLst/>
          </a:prstGeom>
          <a:noFill/>
        </p:spPr>
        <p:txBody>
          <a:bodyPr wrap="none" rtlCol="0">
            <a:spAutoFit/>
          </a:bodyPr>
          <a:lstStyle/>
          <a:p>
            <a:r>
              <a:rPr lang="en-US" dirty="0" smtClean="0">
                <a:latin typeface="Times New Roman"/>
                <a:cs typeface="Times New Roman"/>
              </a:rPr>
              <a:t>Courtesy of North American Rescue</a:t>
            </a:r>
            <a:endParaRPr lang="en-US" dirty="0">
              <a:latin typeface="Times New Roman"/>
              <a:cs typeface="Times New Roman"/>
            </a:endParaRPr>
          </a:p>
        </p:txBody>
      </p:sp>
      <p:sp>
        <p:nvSpPr>
          <p:cNvPr id="9" name="TextBox 8"/>
          <p:cNvSpPr txBox="1"/>
          <p:nvPr/>
        </p:nvSpPr>
        <p:spPr>
          <a:xfrm>
            <a:off x="2267700" y="126170"/>
            <a:ext cx="5650778" cy="1446550"/>
          </a:xfrm>
          <a:prstGeom prst="rect">
            <a:avLst/>
          </a:prstGeom>
          <a:noFill/>
        </p:spPr>
        <p:txBody>
          <a:bodyPr wrap="none" rtlCol="0">
            <a:spAutoFit/>
          </a:bodyPr>
          <a:lstStyle/>
          <a:p>
            <a:pPr algn="ctr"/>
            <a:r>
              <a:rPr lang="en-US" sz="4400" b="1" dirty="0" smtClean="0"/>
              <a:t>Combat Application </a:t>
            </a:r>
          </a:p>
          <a:p>
            <a:pPr algn="ctr"/>
            <a:r>
              <a:rPr lang="en-US" sz="4400" b="1" dirty="0" smtClean="0"/>
              <a:t>Tourniquet</a:t>
            </a:r>
            <a:endParaRPr lang="en-US" sz="4400" b="1" dirty="0"/>
          </a:p>
        </p:txBody>
      </p:sp>
    </p:spTree>
    <p:extLst>
      <p:ext uri="{BB962C8B-B14F-4D97-AF65-F5344CB8AC3E}">
        <p14:creationId xmlns="" xmlns:p14="http://schemas.microsoft.com/office/powerpoint/2010/main" val="389193154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6715" y="4811580"/>
            <a:ext cx="5486400" cy="566738"/>
          </a:xfrm>
        </p:spPr>
        <p:txBody>
          <a:bodyPr/>
          <a:lstStyle/>
          <a:p>
            <a:r>
              <a:rPr lang="en-US" dirty="0" smtClean="0"/>
              <a:t>Step 1</a:t>
            </a:r>
            <a:endParaRPr lang="en-US" dirty="0"/>
          </a:p>
        </p:txBody>
      </p:sp>
      <p:pic>
        <p:nvPicPr>
          <p:cNvPr id="6" name="Picture Placeholder 5" descr="CAT_App_stills_0045.png"/>
          <p:cNvPicPr>
            <a:picLocks noGrp="1" noChangeAspect="1"/>
          </p:cNvPicPr>
          <p:nvPr>
            <p:ph type="pic" idx="1"/>
          </p:nvPr>
        </p:nvPicPr>
        <p:blipFill>
          <a:blip r:embed="rId3" cstate="screen">
            <a:extLst>
              <a:ext uri="{28A0092B-C50C-407E-A947-70E740481C1C}">
                <a14:useLocalDpi xmlns="" xmlns:a14="http://schemas.microsoft.com/office/drawing/2010/main"/>
              </a:ext>
            </a:extLst>
          </a:blip>
          <a:srcRect l="-11818" r="-11818"/>
          <a:stretch>
            <a:fillRect/>
          </a:stretch>
        </p:blipFill>
        <p:spPr>
          <a:xfrm>
            <a:off x="1097386" y="817459"/>
            <a:ext cx="7256039" cy="3910115"/>
          </a:xfrm>
        </p:spPr>
      </p:pic>
      <p:sp>
        <p:nvSpPr>
          <p:cNvPr id="4" name="Text Placeholder 3"/>
          <p:cNvSpPr>
            <a:spLocks noGrp="1"/>
          </p:cNvSpPr>
          <p:nvPr>
            <p:ph type="body" sz="half" idx="2"/>
          </p:nvPr>
        </p:nvSpPr>
        <p:spPr>
          <a:xfrm>
            <a:off x="846715" y="5367337"/>
            <a:ext cx="7681000" cy="1249278"/>
          </a:xfrm>
        </p:spPr>
        <p:txBody>
          <a:bodyPr/>
          <a:lstStyle/>
          <a:p>
            <a:r>
              <a:rPr lang="en-US" sz="2000" dirty="0" smtClean="0"/>
              <a:t>Route the band around the limb, pass the red tip through the slit of the buckle, and position tourniquet 2-3" above the bleeding site</a:t>
            </a:r>
            <a:r>
              <a:rPr lang="en-US" sz="2000" dirty="0"/>
              <a:t>. If the most proximal bleeding site is not readily identifiable, place the tourniquet as high as possible on the limb.</a:t>
            </a:r>
          </a:p>
        </p:txBody>
      </p:sp>
    </p:spTree>
    <p:extLst>
      <p:ext uri="{BB962C8B-B14F-4D97-AF65-F5344CB8AC3E}">
        <p14:creationId xmlns="" xmlns:p14="http://schemas.microsoft.com/office/powerpoint/2010/main" val="1123954532"/>
      </p:ext>
    </p:extLst>
  </p:cSld>
  <p:clrMapOvr>
    <a:masterClrMapping/>
  </p:clrMapOvr>
  <p:timing>
    <p:tnLst>
      <p:par>
        <p:cTn id="1" dur="indefinite" restart="never" nodeType="tmRoot"/>
      </p:par>
    </p:tnLst>
  </p:timing>
</p:sld>
</file>

<file path=ppt/slides/slide1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Title 1"/>
          <p:cNvSpPr>
            <a:spLocks noGrp="1"/>
          </p:cNvSpPr>
          <p:nvPr>
            <p:ph type="title"/>
          </p:nvPr>
        </p:nvSpPr>
        <p:spPr>
          <a:xfrm>
            <a:off x="539475" y="4811580"/>
            <a:ext cx="5486400" cy="566738"/>
          </a:xfrm>
        </p:spPr>
        <p:txBody>
          <a:bodyPr/>
          <a:lstStyle/>
          <a:p>
            <a:r>
              <a:rPr dirty="0" lang="en-US" smtClean="0"/>
              <a:t>Step 2</a:t>
            </a:r>
            <a:endParaRPr dirty="0" lang="en-US"/>
          </a:p>
        </p:txBody>
      </p:sp>
      <p:pic>
        <p:nvPicPr>
          <p:cNvPr descr="CAT_App_stills_006.png" id="5" name="Picture Placeholder 4"/>
          <p:cNvPicPr>
            <a:picLocks noChangeAspect="1" noGrp="1"/>
          </p:cNvPicPr>
          <p:nvPr>
            <p:ph idx="1" type="pic"/>
          </p:nvPr>
        </p:nvPicPr>
        <p:blipFill>
          <a:blip cstate="screen" r:embed="rId3">
            <a:extLst>
              <a:ext uri="{28A0092B-C50C-407E-A947-70E740481C1C}">
                <a14:useLocalDpi xmlns:a14="http://schemas.microsoft.com/office/drawing/2010/main" xmlns=""/>
              </a:ext>
            </a:extLst>
          </a:blip>
          <a:srcRect l="-11809" r="-11809"/>
          <a:stretch>
            <a:fillRect/>
          </a:stretch>
        </p:blipFill>
        <p:spPr>
          <a:xfrm>
            <a:off x="1422789" y="992567"/>
            <a:ext cx="6930079" cy="3735007"/>
          </a:xfrm>
        </p:spPr>
      </p:pic>
      <p:sp>
        <p:nvSpPr>
          <p:cNvPr id="4" name="Text Placeholder 3"/>
          <p:cNvSpPr>
            <a:spLocks noGrp="1"/>
          </p:cNvSpPr>
          <p:nvPr>
            <p:ph idx="2" sz="half" type="body"/>
          </p:nvPr>
        </p:nvSpPr>
        <p:spPr>
          <a:xfrm>
            <a:off x="539475" y="5349250"/>
            <a:ext cx="8257075" cy="1364492"/>
          </a:xfrm>
        </p:spPr>
        <p:txBody>
          <a:bodyPr>
            <a:noAutofit/>
          </a:bodyPr>
          <a:lstStyle/>
          <a:p>
            <a:r>
              <a:rPr dirty="0" lang="en-US" smtClean="0" sz="2000"/>
              <a:t>Pull band </a:t>
            </a:r>
            <a:r>
              <a:rPr b="1" dirty="0" lang="en-US" smtClean="0" sz="2000">
                <a:solidFill>
                  <a:srgbClr val="FF0000"/>
                </a:solidFill>
              </a:rPr>
              <a:t>TIGHTLY</a:t>
            </a:r>
            <a:r>
              <a:rPr dirty="0" lang="en-US" smtClean="0" sz="2000"/>
              <a:t> and fasten it back on itself all the way around the limb, but not over the rod clips. Band should be tight enough that tips of three (3) fingers cannot be slid between the band and the limb. If the tips of three (3) fingers slide under band, retighten and re-secure. </a:t>
            </a:r>
          </a:p>
          <a:p>
            <a:endParaRPr dirty="0" lang="en-US" sz="2000"/>
          </a:p>
        </p:txBody>
      </p:sp>
      <p:pic>
        <p:nvPicPr>
          <p:cNvPr descr="CAT_App_stills_009.png" id="6" name="Picture 5"/>
          <p:cNvPicPr>
            <a:picLocks noChangeAspect="1"/>
          </p:cNvPicPr>
          <p:nvPr/>
        </p:nvPicPr>
        <p:blipFill rotWithShape="1">
          <a:blip cstate="print" r:embed="rId4">
            <a:extLst>
              <a:ext uri="{28A0092B-C50C-407E-A947-70E740481C1C}">
                <a14:useLocalDpi xmlns:a14="http://schemas.microsoft.com/office/drawing/2010/main" xmlns="" val="0"/>
              </a:ext>
            </a:extLst>
          </a:blip>
          <a:srcRect r="104"/>
          <a:stretch/>
        </p:blipFill>
        <p:spPr>
          <a:xfrm>
            <a:off x="6481419" y="3262083"/>
            <a:ext cx="2128727" cy="1867605"/>
          </a:xfrm>
          <a:prstGeom prst="rect">
            <a:avLst/>
          </a:prstGeom>
          <a:solidFill>
            <a:srgbClr val="FFFFFF">
              <a:shade val="85000"/>
            </a:srgbClr>
          </a:solidFill>
          <a:ln cap="sq" w="88900">
            <a:solidFill>
              <a:srgbClr val="FFFFFF"/>
            </a:solidFill>
            <a:miter lim="800000"/>
          </a:ln>
          <a:effectLst>
            <a:outerShdw algn="tl" blurRad="55000" dir="5400000" dist="18000" rotWithShape="0">
              <a:srgbClr val="000000">
                <a:alpha val="40000"/>
              </a:srgbClr>
            </a:outerShdw>
          </a:effectLst>
          <a:scene3d>
            <a:camera prst="orthographicFront"/>
            <a:lightRig dir="t" rig="twoPt">
              <a:rot lat="0" lon="0" rev="7200000"/>
            </a:lightRig>
          </a:scene3d>
          <a:sp3d>
            <a:bevelT h="19050" w="25400"/>
            <a:contourClr>
              <a:srgbClr val="FFFFFF"/>
            </a:contourClr>
          </a:sp3d>
        </p:spPr>
      </p:pic>
    </p:spTree>
    <p:extLst>
      <p:ext uri="{BB962C8B-B14F-4D97-AF65-F5344CB8AC3E}">
        <p14:creationId xmlns:p14="http://schemas.microsoft.com/office/powerpoint/2010/main" xmlns="" val="4142029696"/>
      </p:ext>
    </p:extLst>
  </p:cSld>
  <p:clrMapOvr>
    <a:masterClrMapping/>
  </p:clrMapOvr>
  <p:timing>
    <p:tnLst>
      <p:par>
        <p:cTn dur="indefinite" id="1" nodeType="tmRoot" restart="never">
          <p:childTnLst>
            <p:seq concurrent="1" nextAc="seek">
              <p:cTn dur="indefinite" id="2" nodeType="mainSeq">
                <p:childTnLst>
                  <p:par>
                    <p:cTn fill="hold" id="3">
                      <p:stCondLst>
                        <p:cond delay="indefinite"/>
                        <p:cond delay="0" evt="onBegin">
                          <p:tn val="2"/>
                        </p:cond>
                      </p:stCondLst>
                      <p:childTnLst>
                        <p:par>
                          <p:cTn fill="hold" id="4">
                            <p:stCondLst>
                              <p:cond delay="0"/>
                            </p:stCondLst>
                            <p:childTnLst>
                              <p:par>
                                <p:cTn fill="hold" id="5" nodeType="afterEffect" presetClass="entr" presetID="9" presetSubtype="0">
                                  <p:stCondLst>
                                    <p:cond delay="3000"/>
                                  </p:stCondLst>
                                  <p:childTnLst>
                                    <p:set>
                                      <p:cBhvr>
                                        <p:cTn dur="1" fill="hold" id="6">
                                          <p:stCondLst>
                                            <p:cond delay="0"/>
                                          </p:stCondLst>
                                        </p:cTn>
                                        <p:tgtEl>
                                          <p:spTgt spid="6"/>
                                        </p:tgtEl>
                                        <p:attrNameLst>
                                          <p:attrName>style.visibility</p:attrName>
                                        </p:attrNameLst>
                                      </p:cBhvr>
                                      <p:to>
                                        <p:strVal val="visible"/>
                                      </p:to>
                                    </p:set>
                                    <p:animEffect filter="dissolve" transition="in">
                                      <p:cBhvr>
                                        <p:cTn dur="2000" id="7"/>
                                        <p:tgtEl>
                                          <p:spTgt spid="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98130" y="4811580"/>
            <a:ext cx="5486400" cy="566738"/>
          </a:xfrm>
        </p:spPr>
        <p:txBody>
          <a:bodyPr/>
          <a:lstStyle/>
          <a:p>
            <a:r>
              <a:rPr lang="en-US" dirty="0" smtClean="0"/>
              <a:t>Step 3</a:t>
            </a:r>
            <a:endParaRPr lang="en-US" dirty="0"/>
          </a:p>
        </p:txBody>
      </p:sp>
      <p:pic>
        <p:nvPicPr>
          <p:cNvPr id="5" name="Picture Placeholder 4" descr="CAT_App_stills_010.png"/>
          <p:cNvPicPr>
            <a:picLocks noGrp="1" noChangeAspect="1"/>
          </p:cNvPicPr>
          <p:nvPr>
            <p:ph type="pic" idx="1"/>
          </p:nvPr>
        </p:nvPicPr>
        <p:blipFill>
          <a:blip r:embed="rId3" cstate="screen">
            <a:extLst>
              <a:ext uri="{28A0092B-C50C-407E-A947-70E740481C1C}">
                <a14:useLocalDpi xmlns="" xmlns:a14="http://schemas.microsoft.com/office/drawing/2010/main"/>
              </a:ext>
            </a:extLst>
          </a:blip>
          <a:srcRect l="-11809" r="-11809"/>
          <a:stretch>
            <a:fillRect/>
          </a:stretch>
        </p:blipFill>
        <p:spPr>
          <a:xfrm>
            <a:off x="1806839" y="1199553"/>
            <a:ext cx="6546029" cy="3528021"/>
          </a:xfrm>
        </p:spPr>
      </p:pic>
      <p:sp>
        <p:nvSpPr>
          <p:cNvPr id="4" name="Text Placeholder 3"/>
          <p:cNvSpPr>
            <a:spLocks noGrp="1"/>
          </p:cNvSpPr>
          <p:nvPr>
            <p:ph type="body" sz="half" idx="2"/>
          </p:nvPr>
        </p:nvSpPr>
        <p:spPr>
          <a:xfrm>
            <a:off x="2498130" y="5426060"/>
            <a:ext cx="5486400" cy="804862"/>
          </a:xfrm>
        </p:spPr>
        <p:txBody>
          <a:bodyPr/>
          <a:lstStyle/>
          <a:p>
            <a:r>
              <a:rPr lang="en-US" sz="2000" dirty="0" smtClean="0"/>
              <a:t>Twist the rod until bleeding has stopped.</a:t>
            </a:r>
          </a:p>
        </p:txBody>
      </p:sp>
    </p:spTree>
    <p:extLst>
      <p:ext uri="{BB962C8B-B14F-4D97-AF65-F5344CB8AC3E}">
        <p14:creationId xmlns="" xmlns:p14="http://schemas.microsoft.com/office/powerpoint/2010/main" val="5557628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2"/>
          <p:cNvSpPr>
            <a:spLocks noGrp="1" noChangeArrowheads="1"/>
          </p:cNvSpPr>
          <p:nvPr>
            <p:ph type="title"/>
          </p:nvPr>
        </p:nvSpPr>
        <p:spPr>
          <a:xfrm>
            <a:off x="1410827" y="203200"/>
            <a:ext cx="7500938" cy="1143000"/>
          </a:xfrm>
        </p:spPr>
        <p:txBody>
          <a:bodyPr rtlCol="0">
            <a:normAutofit fontScale="90000"/>
          </a:bodyPr>
          <a:lstStyle/>
          <a:p>
            <a:pPr eaLnBrk="1" fontAlgn="auto" hangingPunct="1">
              <a:spcAft>
                <a:spcPts val="0"/>
              </a:spcAft>
              <a:defRPr/>
            </a:pPr>
            <a:r>
              <a:rPr lang="en-US" dirty="0" smtClean="0">
                <a:ea typeface="+mj-ea"/>
              </a:rPr>
              <a:t>The Number One</a:t>
            </a:r>
            <a:br>
              <a:rPr lang="en-US" dirty="0" smtClean="0">
                <a:ea typeface="+mj-ea"/>
              </a:rPr>
            </a:br>
            <a:r>
              <a:rPr lang="en-US" dirty="0" smtClean="0">
                <a:ea typeface="+mj-ea"/>
              </a:rPr>
              <a:t>Medical Priority for Initial Management of Trauma Victims</a:t>
            </a:r>
          </a:p>
        </p:txBody>
      </p:sp>
      <p:sp>
        <p:nvSpPr>
          <p:cNvPr id="134146" name="Rectangle 3"/>
          <p:cNvSpPr>
            <a:spLocks noGrp="1" noChangeArrowheads="1"/>
          </p:cNvSpPr>
          <p:nvPr>
            <p:ph idx="1"/>
          </p:nvPr>
        </p:nvSpPr>
        <p:spPr>
          <a:xfrm>
            <a:off x="577880" y="1739815"/>
            <a:ext cx="7772400" cy="4876800"/>
          </a:xfrm>
        </p:spPr>
        <p:txBody>
          <a:bodyPr/>
          <a:lstStyle/>
          <a:p>
            <a:pPr eaLnBrk="1" hangingPunct="1">
              <a:lnSpc>
                <a:spcPct val="90000"/>
              </a:lnSpc>
              <a:buFont typeface="Arial" panose="020B0604020202020204" pitchFamily="34" charset="0"/>
              <a:buNone/>
            </a:pPr>
            <a:r>
              <a:rPr lang="en-US" altLang="en-US" sz="2800" b="1" u="sng" dirty="0" smtClean="0"/>
              <a:t>Early control of severe hemorrhage is critical.</a:t>
            </a:r>
          </a:p>
          <a:p>
            <a:pPr lvl="1" eaLnBrk="1" hangingPunct="1">
              <a:lnSpc>
                <a:spcPct val="90000"/>
              </a:lnSpc>
            </a:pPr>
            <a:r>
              <a:rPr lang="en-US" altLang="en-US" b="1" dirty="0" smtClean="0">
                <a:solidFill>
                  <a:srgbClr val="FF0000"/>
                </a:solidFill>
                <a:ea typeface="Times New Roman" panose="02020603050405020304" pitchFamily="18" charset="0"/>
              </a:rPr>
              <a:t>Prior to TCCC and effective battlefield tourniquets, extremity hemorrhage was the most frequent cause of </a:t>
            </a:r>
            <a:r>
              <a:rPr lang="en-US" altLang="en-US" b="1" i="1" dirty="0" smtClean="0">
                <a:solidFill>
                  <a:srgbClr val="FF0000"/>
                </a:solidFill>
                <a:ea typeface="Times New Roman" panose="02020603050405020304" pitchFamily="18" charset="0"/>
              </a:rPr>
              <a:t>preventable</a:t>
            </a:r>
            <a:r>
              <a:rPr lang="en-US" altLang="en-US" b="1" dirty="0" smtClean="0">
                <a:solidFill>
                  <a:srgbClr val="FF0000"/>
                </a:solidFill>
                <a:ea typeface="Times New Roman" panose="02020603050405020304" pitchFamily="18" charset="0"/>
              </a:rPr>
              <a:t> battlefield deaths.</a:t>
            </a:r>
          </a:p>
          <a:p>
            <a:pPr lvl="1" eaLnBrk="1" hangingPunct="1">
              <a:lnSpc>
                <a:spcPct val="90000"/>
              </a:lnSpc>
            </a:pPr>
            <a:r>
              <a:rPr lang="en-US" altLang="en-US" dirty="0" smtClean="0">
                <a:ea typeface="Times New Roman" panose="02020603050405020304" pitchFamily="18" charset="0"/>
              </a:rPr>
              <a:t>Over 2500 deaths occurred in Vietnam secondary to hemorrhage from extremity wounds.</a:t>
            </a:r>
          </a:p>
          <a:p>
            <a:pPr lvl="1" eaLnBrk="1" hangingPunct="1">
              <a:lnSpc>
                <a:spcPct val="90000"/>
              </a:lnSpc>
            </a:pPr>
            <a:r>
              <a:rPr lang="en-US" altLang="en-US" dirty="0" smtClean="0">
                <a:ea typeface="Times New Roman" panose="02020603050405020304" pitchFamily="18" charset="0"/>
              </a:rPr>
              <a:t>Injury to a major vessel can quickly lead to shock and death.</a:t>
            </a:r>
          </a:p>
          <a:p>
            <a:pPr lvl="1" eaLnBrk="1" hangingPunct="1">
              <a:lnSpc>
                <a:spcPct val="90000"/>
              </a:lnSpc>
            </a:pPr>
            <a:r>
              <a:rPr lang="en-US" altLang="en-US" b="1" i="1" dirty="0" smtClean="0">
                <a:solidFill>
                  <a:srgbClr val="FF0000"/>
                </a:solidFill>
                <a:ea typeface="Times New Roman" panose="02020603050405020304" pitchFamily="18" charset="0"/>
              </a:rPr>
              <a:t>Only </a:t>
            </a:r>
            <a:r>
              <a:rPr lang="en-US" altLang="en-US" b="1" i="1" u="sng" dirty="0" smtClean="0">
                <a:solidFill>
                  <a:srgbClr val="FF0000"/>
                </a:solidFill>
                <a:ea typeface="Times New Roman" panose="02020603050405020304" pitchFamily="18" charset="0"/>
              </a:rPr>
              <a:t>life-threatening</a:t>
            </a:r>
            <a:r>
              <a:rPr lang="en-US" altLang="en-US" b="1" i="1" dirty="0" smtClean="0">
                <a:solidFill>
                  <a:srgbClr val="FF0000"/>
                </a:solidFill>
                <a:ea typeface="Times New Roman" panose="02020603050405020304" pitchFamily="18" charset="0"/>
              </a:rPr>
              <a:t> bleeding warrants intervention during Care Under Fire.</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3095" y="4811580"/>
            <a:ext cx="5486400" cy="566738"/>
          </a:xfrm>
        </p:spPr>
        <p:txBody>
          <a:bodyPr/>
          <a:lstStyle/>
          <a:p>
            <a:r>
              <a:rPr lang="en-US" dirty="0" smtClean="0"/>
              <a:t>Step 4</a:t>
            </a:r>
            <a:endParaRPr lang="en-US" dirty="0"/>
          </a:p>
        </p:txBody>
      </p:sp>
      <p:pic>
        <p:nvPicPr>
          <p:cNvPr id="5" name="Picture Placeholder 4" descr="CAT_App_stills_012.png"/>
          <p:cNvPicPr>
            <a:picLocks noGrp="1" noChangeAspect="1"/>
          </p:cNvPicPr>
          <p:nvPr>
            <p:ph type="pic" idx="1"/>
          </p:nvPr>
        </p:nvPicPr>
        <p:blipFill>
          <a:blip r:embed="rId3" cstate="screen">
            <a:extLst>
              <a:ext uri="{28A0092B-C50C-407E-A947-70E740481C1C}">
                <a14:useLocalDpi xmlns="" xmlns:a14="http://schemas.microsoft.com/office/drawing/2010/main"/>
              </a:ext>
            </a:extLst>
          </a:blip>
          <a:srcRect l="-11809" r="-11809"/>
          <a:stretch>
            <a:fillRect/>
          </a:stretch>
        </p:blipFill>
        <p:spPr>
          <a:xfrm>
            <a:off x="1307575" y="930471"/>
            <a:ext cx="7045294" cy="3797103"/>
          </a:xfrm>
        </p:spPr>
      </p:pic>
      <p:sp>
        <p:nvSpPr>
          <p:cNvPr id="4" name="Text Placeholder 3"/>
          <p:cNvSpPr>
            <a:spLocks noGrp="1"/>
          </p:cNvSpPr>
          <p:nvPr>
            <p:ph type="body" sz="half" idx="2"/>
          </p:nvPr>
        </p:nvSpPr>
        <p:spPr>
          <a:xfrm>
            <a:off x="693095" y="5387655"/>
            <a:ext cx="7911430" cy="1249277"/>
          </a:xfrm>
        </p:spPr>
        <p:txBody>
          <a:bodyPr>
            <a:noAutofit/>
          </a:bodyPr>
          <a:lstStyle/>
          <a:p>
            <a:r>
              <a:rPr lang="en-US" sz="2000" dirty="0" smtClean="0"/>
              <a:t>Snap the rod inside a clip to lock it in place. </a:t>
            </a:r>
            <a:r>
              <a:rPr lang="en-US" sz="2000" b="1" dirty="0" smtClean="0">
                <a:solidFill>
                  <a:srgbClr val="FF0000"/>
                </a:solidFill>
              </a:rPr>
              <a:t>Check for bleeding and distal pulse. </a:t>
            </a:r>
            <a:r>
              <a:rPr lang="en-US" sz="2000" dirty="0" smtClean="0"/>
              <a:t>If bleeding is not controlled, or distal pulse is present, consider more tightening or applying a second tourniquet above and side-by-side to the first. Reassess.</a:t>
            </a:r>
          </a:p>
        </p:txBody>
      </p:sp>
    </p:spTree>
    <p:extLst>
      <p:ext uri="{BB962C8B-B14F-4D97-AF65-F5344CB8AC3E}">
        <p14:creationId xmlns="" xmlns:p14="http://schemas.microsoft.com/office/powerpoint/2010/main" val="6488260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5</a:t>
            </a:r>
            <a:endParaRPr lang="en-US" dirty="0"/>
          </a:p>
        </p:txBody>
      </p:sp>
      <p:pic>
        <p:nvPicPr>
          <p:cNvPr id="5" name="Picture Placeholder 4" descr="CAT_App_stills_019.png"/>
          <p:cNvPicPr>
            <a:picLocks noGrp="1" noChangeAspect="1"/>
          </p:cNvPicPr>
          <p:nvPr>
            <p:ph type="pic" idx="1"/>
          </p:nvPr>
        </p:nvPicPr>
        <p:blipFill>
          <a:blip r:embed="rId3" cstate="screen">
            <a:extLst>
              <a:ext uri="{28A0092B-C50C-407E-A947-70E740481C1C}">
                <a14:useLocalDpi xmlns="" xmlns:a14="http://schemas.microsoft.com/office/drawing/2010/main"/>
              </a:ext>
            </a:extLst>
          </a:blip>
          <a:srcRect l="-11809" r="-11809"/>
          <a:stretch>
            <a:fillRect/>
          </a:stretch>
        </p:blipFill>
        <p:spPr>
          <a:xfrm>
            <a:off x="1240403" y="894269"/>
            <a:ext cx="7112465" cy="3833305"/>
          </a:xfrm>
        </p:spPr>
      </p:pic>
      <p:sp>
        <p:nvSpPr>
          <p:cNvPr id="4" name="Text Placeholder 3"/>
          <p:cNvSpPr>
            <a:spLocks noGrp="1"/>
          </p:cNvSpPr>
          <p:nvPr>
            <p:ph type="body" sz="half" idx="2"/>
          </p:nvPr>
        </p:nvSpPr>
        <p:spPr>
          <a:xfrm>
            <a:off x="1792287" y="5367338"/>
            <a:ext cx="6351378" cy="804862"/>
          </a:xfrm>
        </p:spPr>
        <p:txBody>
          <a:bodyPr/>
          <a:lstStyle/>
          <a:p>
            <a:r>
              <a:rPr lang="en-US" sz="2000" dirty="0" smtClean="0"/>
              <a:t>Route the band over the rod and between the clips. Secure with the grey securing strap. Record time of application.</a:t>
            </a:r>
            <a:endParaRPr lang="en-US" sz="2000" dirty="0"/>
          </a:p>
        </p:txBody>
      </p:sp>
    </p:spTree>
    <p:extLst>
      <p:ext uri="{BB962C8B-B14F-4D97-AF65-F5344CB8AC3E}">
        <p14:creationId xmlns="" xmlns:p14="http://schemas.microsoft.com/office/powerpoint/2010/main" val="132968108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1" name="Rectangle 2"/>
          <p:cNvSpPr>
            <a:spLocks noGrp="1" noChangeArrowheads="1"/>
          </p:cNvSpPr>
          <p:nvPr>
            <p:ph type="title"/>
          </p:nvPr>
        </p:nvSpPr>
        <p:spPr>
          <a:xfrm>
            <a:off x="1000335" y="250535"/>
            <a:ext cx="8064500" cy="1143000"/>
          </a:xfrm>
        </p:spPr>
        <p:txBody>
          <a:bodyPr/>
          <a:lstStyle/>
          <a:p>
            <a:pPr eaLnBrk="1" hangingPunct="1"/>
            <a:r>
              <a:rPr lang="en-US" altLang="en-US" sz="4400" dirty="0" smtClean="0"/>
              <a:t>After a Tourniquet </a:t>
            </a:r>
            <a:br>
              <a:rPr lang="en-US" altLang="en-US" sz="4400" dirty="0" smtClean="0"/>
            </a:br>
            <a:r>
              <a:rPr lang="en-US" altLang="en-US" sz="4400" dirty="0" smtClean="0"/>
              <a:t>has been Applied</a:t>
            </a:r>
          </a:p>
        </p:txBody>
      </p:sp>
      <p:sp>
        <p:nvSpPr>
          <p:cNvPr id="148482" name="Rectangle 3"/>
          <p:cNvSpPr>
            <a:spLocks noGrp="1" noChangeArrowheads="1"/>
          </p:cNvSpPr>
          <p:nvPr>
            <p:ph idx="1"/>
          </p:nvPr>
        </p:nvSpPr>
        <p:spPr>
          <a:xfrm>
            <a:off x="462665" y="2545685"/>
            <a:ext cx="8257074" cy="3264425"/>
          </a:xfrm>
        </p:spPr>
        <p:txBody>
          <a:bodyPr/>
          <a:lstStyle/>
          <a:p>
            <a:pPr eaLnBrk="1" hangingPunct="1"/>
            <a:r>
              <a:rPr lang="en-US" altLang="en-US" sz="3600" b="1" dirty="0" smtClean="0">
                <a:solidFill>
                  <a:srgbClr val="FF0000"/>
                </a:solidFill>
              </a:rPr>
              <a:t>After ANY tourniquet application, monitor the casualty closely to ensure that the tourniquet remains tight and that bleeding remains controlled.</a:t>
            </a:r>
          </a:p>
          <a:p>
            <a:pPr eaLnBrk="1" hangingPunct="1"/>
            <a:r>
              <a:rPr lang="en-US" altLang="en-US" sz="3600" b="1" dirty="0" smtClean="0">
                <a:solidFill>
                  <a:srgbClr val="FF0000"/>
                </a:solidFill>
              </a:rPr>
              <a:t>Reassess – reassess- reassess!</a:t>
            </a:r>
          </a:p>
          <a:p>
            <a:pPr lvl="1" eaLnBrk="1" hangingPunct="1"/>
            <a:endParaRPr lang="en-US" altLang="en-US" dirty="0" smtClean="0">
              <a:ea typeface="Times New Roman" panose="02020603050405020304" pitchFamily="18" charset="0"/>
            </a:endParaRPr>
          </a:p>
        </p:txBody>
      </p:sp>
    </p:spTree>
    <p:extLst>
      <p:ext uri="{BB962C8B-B14F-4D97-AF65-F5344CB8AC3E}">
        <p14:creationId xmlns="" xmlns:p14="http://schemas.microsoft.com/office/powerpoint/2010/main" val="348531533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5" name="Title 3"/>
          <p:cNvSpPr>
            <a:spLocks noGrp="1"/>
          </p:cNvSpPr>
          <p:nvPr>
            <p:ph type="title"/>
          </p:nvPr>
        </p:nvSpPr>
        <p:spPr>
          <a:xfrm>
            <a:off x="1461195" y="126170"/>
            <a:ext cx="6781800" cy="1143000"/>
          </a:xfrm>
        </p:spPr>
        <p:txBody>
          <a:bodyPr/>
          <a:lstStyle/>
          <a:p>
            <a:pPr eaLnBrk="1" hangingPunct="1"/>
            <a:r>
              <a:rPr lang="en-US" altLang="en-US" sz="4400" dirty="0" smtClean="0"/>
              <a:t>Other Tourniquets</a:t>
            </a:r>
          </a:p>
        </p:txBody>
      </p:sp>
      <p:pic>
        <p:nvPicPr>
          <p:cNvPr id="195586"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603500" y="1700213"/>
            <a:ext cx="4211638" cy="31670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95587" name="TextBox 6"/>
          <p:cNvSpPr txBox="1">
            <a:spLocks noChangeArrowheads="1"/>
          </p:cNvSpPr>
          <p:nvPr/>
        </p:nvSpPr>
        <p:spPr bwMode="auto">
          <a:xfrm>
            <a:off x="923525" y="5038725"/>
            <a:ext cx="7757810" cy="132343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341313" indent="-227013" eaLnBrk="1" hangingPunct="1">
              <a:buFont typeface="Arial"/>
              <a:buChar char="•"/>
            </a:pPr>
            <a:r>
              <a:rPr lang="en-US" altLang="en-US" sz="2000" b="1" dirty="0">
                <a:latin typeface="Times New Roman" panose="02020603050405020304" pitchFamily="18" charset="0"/>
                <a:cs typeface="Times New Roman" panose="02020603050405020304" pitchFamily="18" charset="0"/>
              </a:rPr>
              <a:t>The SOF Tactical Tourniquet (SOFTT) by Tactical Medical Solutions, Inc</a:t>
            </a:r>
            <a:r>
              <a:rPr lang="en-US" altLang="en-US" sz="2000" b="1" dirty="0" smtClean="0">
                <a:latin typeface="Times New Roman" panose="02020603050405020304" pitchFamily="18" charset="0"/>
                <a:cs typeface="Times New Roman" panose="02020603050405020304" pitchFamily="18" charset="0"/>
              </a:rPr>
              <a:t>.</a:t>
            </a:r>
          </a:p>
          <a:p>
            <a:pPr marL="341313" indent="-227013" eaLnBrk="1" hangingPunct="1">
              <a:buFont typeface="Arial"/>
              <a:buChar char="•"/>
            </a:pPr>
            <a:r>
              <a:rPr lang="en-US" altLang="en-US" sz="2000" b="1" dirty="0" smtClean="0">
                <a:latin typeface="Times New Roman" panose="02020603050405020304" pitchFamily="18" charset="0"/>
                <a:cs typeface="Times New Roman" panose="02020603050405020304" pitchFamily="18" charset="0"/>
              </a:rPr>
              <a:t>Equally recommended along with the C.A.T. by the </a:t>
            </a:r>
            <a:r>
              <a:rPr lang="en-US" altLang="en-US" sz="2000" b="1" dirty="0" err="1" smtClean="0">
                <a:latin typeface="Times New Roman" panose="02020603050405020304" pitchFamily="18" charset="0"/>
                <a:cs typeface="Times New Roman" panose="02020603050405020304" pitchFamily="18" charset="0"/>
              </a:rPr>
              <a:t>CoTCCC</a:t>
            </a:r>
            <a:r>
              <a:rPr lang="en-US" altLang="en-US" sz="2000" b="1" dirty="0" smtClean="0">
                <a:latin typeface="Times New Roman" panose="02020603050405020304" pitchFamily="18" charset="0"/>
                <a:cs typeface="Times New Roman" panose="02020603050405020304" pitchFamily="18" charset="0"/>
              </a:rPr>
              <a:t> for carriage by Combat Medics on the battlefield.</a:t>
            </a:r>
            <a:endParaRPr lang="en-US" altLang="en-US" sz="2000" b="1" dirty="0">
              <a:latin typeface="Times New Roman" panose="02020603050405020304" pitchFamily="18" charset="0"/>
              <a:cs typeface="Times New Roman" panose="02020603050405020304" pitchFamily="18" charset="0"/>
            </a:endParaRPr>
          </a:p>
        </p:txBody>
      </p:sp>
      <p:sp>
        <p:nvSpPr>
          <p:cNvPr id="195588" name="TextBox 7"/>
          <p:cNvSpPr txBox="1">
            <a:spLocks noChangeArrowheads="1"/>
          </p:cNvSpPr>
          <p:nvPr/>
        </p:nvSpPr>
        <p:spPr bwMode="auto">
          <a:xfrm>
            <a:off x="5221288" y="6308725"/>
            <a:ext cx="3721100" cy="3397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altLang="en-US" sz="1600" dirty="0">
                <a:latin typeface="Times New Roman" panose="02020603050405020304" pitchFamily="18" charset="0"/>
                <a:cs typeface="Times New Roman" panose="02020603050405020304" pitchFamily="18" charset="0"/>
              </a:rPr>
              <a:t>Photo courtesy </a:t>
            </a:r>
            <a:r>
              <a:rPr lang="en-US" altLang="en-US" sz="1600" dirty="0" smtClean="0">
                <a:latin typeface="Times New Roman" panose="02020603050405020304" pitchFamily="18" charset="0"/>
                <a:cs typeface="Times New Roman" panose="02020603050405020304" pitchFamily="18" charset="0"/>
              </a:rPr>
              <a:t>TMS</a:t>
            </a:r>
            <a:r>
              <a:rPr lang="en-US" altLang="en-US" sz="1600" dirty="0">
                <a:latin typeface="Times New Roman" panose="02020603050405020304" pitchFamily="18" charset="0"/>
                <a:cs typeface="Times New Roman" panose="02020603050405020304" pitchFamily="18" charset="0"/>
              </a:rPr>
              <a:t>, Inc.</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3" name="Title 3"/>
          <p:cNvSpPr>
            <a:spLocks noGrp="1"/>
          </p:cNvSpPr>
          <p:nvPr>
            <p:ph type="title"/>
          </p:nvPr>
        </p:nvSpPr>
        <p:spPr>
          <a:xfrm>
            <a:off x="1614815" y="126170"/>
            <a:ext cx="6781800" cy="1143000"/>
          </a:xfrm>
        </p:spPr>
        <p:txBody>
          <a:bodyPr/>
          <a:lstStyle/>
          <a:p>
            <a:pPr eaLnBrk="1" hangingPunct="1"/>
            <a:r>
              <a:rPr lang="en-US" altLang="en-US" sz="4400" dirty="0" smtClean="0"/>
              <a:t>Other Tourniquets</a:t>
            </a:r>
          </a:p>
        </p:txBody>
      </p:sp>
      <p:sp>
        <p:nvSpPr>
          <p:cNvPr id="197634" name="TextBox 5"/>
          <p:cNvSpPr txBox="1">
            <a:spLocks noChangeArrowheads="1"/>
          </p:cNvSpPr>
          <p:nvPr/>
        </p:nvSpPr>
        <p:spPr bwMode="auto">
          <a:xfrm>
            <a:off x="5224463" y="6308725"/>
            <a:ext cx="3725862" cy="3397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altLang="en-US" sz="1600">
                <a:latin typeface="Times New Roman" panose="02020603050405020304" pitchFamily="18" charset="0"/>
                <a:cs typeface="Times New Roman" panose="02020603050405020304" pitchFamily="18" charset="0"/>
              </a:rPr>
              <a:t>Photo courtesy Wafflephile/Wikipedia</a:t>
            </a:r>
          </a:p>
        </p:txBody>
      </p:sp>
      <p:pic>
        <p:nvPicPr>
          <p:cNvPr id="197635"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998663" y="1293813"/>
            <a:ext cx="5530850" cy="33496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97636" name="TextBox 6"/>
          <p:cNvSpPr txBox="1">
            <a:spLocks noChangeArrowheads="1"/>
          </p:cNvSpPr>
          <p:nvPr/>
        </p:nvSpPr>
        <p:spPr bwMode="auto">
          <a:xfrm>
            <a:off x="769905" y="4535046"/>
            <a:ext cx="7911430" cy="19389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228600" indent="-228600" eaLnBrk="1" hangingPunct="1">
              <a:buFont typeface="Arial"/>
              <a:buChar char="•"/>
            </a:pPr>
            <a:r>
              <a:rPr lang="en-US" altLang="en-US" sz="2000" b="1" dirty="0">
                <a:latin typeface="Times New Roman" panose="02020603050405020304" pitchFamily="18" charset="0"/>
                <a:cs typeface="Times New Roman" panose="02020603050405020304" pitchFamily="18" charset="0"/>
              </a:rPr>
              <a:t>Emergency and Military Tourniquet (EMT) by </a:t>
            </a:r>
            <a:r>
              <a:rPr lang="en-US" altLang="en-US" sz="2000" b="1" dirty="0" err="1">
                <a:latin typeface="Times New Roman" panose="02020603050405020304" pitchFamily="18" charset="0"/>
                <a:cs typeface="Times New Roman" panose="02020603050405020304" pitchFamily="18" charset="0"/>
              </a:rPr>
              <a:t>Delfi</a:t>
            </a:r>
            <a:r>
              <a:rPr lang="en-US" altLang="en-US" sz="2000" b="1" dirty="0">
                <a:latin typeface="Times New Roman" panose="02020603050405020304" pitchFamily="18" charset="0"/>
                <a:cs typeface="Times New Roman" panose="02020603050405020304" pitchFamily="18" charset="0"/>
              </a:rPr>
              <a:t> Medical Innovations, Inc</a:t>
            </a:r>
            <a:r>
              <a:rPr lang="en-US" altLang="en-US" sz="2000" b="1" dirty="0" smtClean="0">
                <a:latin typeface="Times New Roman" panose="02020603050405020304" pitchFamily="18" charset="0"/>
                <a:cs typeface="Times New Roman" panose="02020603050405020304" pitchFamily="18" charset="0"/>
              </a:rPr>
              <a:t>.</a:t>
            </a:r>
          </a:p>
          <a:p>
            <a:pPr marL="228600" indent="-228600" eaLnBrk="1" hangingPunct="1">
              <a:buFont typeface="Arial"/>
              <a:buChar char="•"/>
            </a:pPr>
            <a:r>
              <a:rPr lang="en-US" altLang="en-US" sz="2000" b="1" dirty="0" smtClean="0">
                <a:latin typeface="Times New Roman" panose="02020603050405020304" pitchFamily="18" charset="0"/>
                <a:cs typeface="Times New Roman" panose="02020603050405020304" pitchFamily="18" charset="0"/>
              </a:rPr>
              <a:t>The EMT is and excellent tourniquet and is recommended  by the </a:t>
            </a:r>
            <a:r>
              <a:rPr lang="en-US" altLang="en-US" sz="2000" b="1" dirty="0" err="1" smtClean="0">
                <a:latin typeface="Times New Roman" panose="02020603050405020304" pitchFamily="18" charset="0"/>
                <a:cs typeface="Times New Roman" panose="02020603050405020304" pitchFamily="18" charset="0"/>
              </a:rPr>
              <a:t>CoTCCC</a:t>
            </a:r>
            <a:r>
              <a:rPr lang="en-US" altLang="en-US" sz="2000" b="1" dirty="0" smtClean="0">
                <a:latin typeface="Times New Roman" panose="02020603050405020304" pitchFamily="18" charset="0"/>
                <a:cs typeface="Times New Roman" panose="02020603050405020304" pitchFamily="18" charset="0"/>
              </a:rPr>
              <a:t> for use in evacuation platforms and medical treatment facilities, but not for carriage by medics on the battlefield at this point.</a:t>
            </a:r>
            <a:endParaRPr lang="en-US" altLang="en-US" sz="2000" b="1"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3" name="Rectangle 2"/>
          <p:cNvSpPr>
            <a:spLocks noGrp="1"/>
          </p:cNvSpPr>
          <p:nvPr>
            <p:ph type="title"/>
          </p:nvPr>
        </p:nvSpPr>
        <p:spPr>
          <a:xfrm>
            <a:off x="1447800" y="165100"/>
            <a:ext cx="7620000" cy="1143000"/>
          </a:xfrm>
        </p:spPr>
        <p:txBody>
          <a:bodyPr>
            <a:normAutofit fontScale="90000"/>
          </a:bodyPr>
          <a:lstStyle/>
          <a:p>
            <a:pPr eaLnBrk="1" hangingPunct="1">
              <a:defRPr/>
            </a:pPr>
            <a:r>
              <a:rPr lang="en-US" sz="3600" dirty="0" smtClean="0">
                <a:ea typeface="+mj-ea"/>
              </a:rPr>
              <a:t>Impact of Tourniquet Use</a:t>
            </a:r>
            <a:br>
              <a:rPr lang="en-US" sz="3600" dirty="0" smtClean="0">
                <a:ea typeface="+mj-ea"/>
              </a:rPr>
            </a:br>
            <a:r>
              <a:rPr lang="en-US" sz="3600" dirty="0" smtClean="0">
                <a:ea typeface="+mj-ea"/>
              </a:rPr>
              <a:t>Kragh - Annals of Surgery 2009</a:t>
            </a:r>
          </a:p>
        </p:txBody>
      </p:sp>
      <p:sp>
        <p:nvSpPr>
          <p:cNvPr id="199682" name="Text Box 3"/>
          <p:cNvSpPr txBox="1">
            <a:spLocks noChangeArrowheads="1"/>
          </p:cNvSpPr>
          <p:nvPr/>
        </p:nvSpPr>
        <p:spPr bwMode="auto">
          <a:xfrm>
            <a:off x="309045" y="3198570"/>
            <a:ext cx="8680450" cy="41549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32" tIns="45716" rIns="91432" bIns="45716">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buFontTx/>
              <a:buChar char="•"/>
            </a:pPr>
            <a:r>
              <a:rPr lang="en-US" altLang="en-US" sz="2800" dirty="0">
                <a:latin typeface="Times New Roman" panose="02020603050405020304" pitchFamily="18" charset="0"/>
              </a:rPr>
              <a:t> </a:t>
            </a:r>
            <a:r>
              <a:rPr lang="en-US" altLang="en-US" sz="2600" dirty="0" err="1">
                <a:latin typeface="Times New Roman" panose="02020603050405020304" pitchFamily="18" charset="0"/>
              </a:rPr>
              <a:t>Ibn</a:t>
            </a:r>
            <a:r>
              <a:rPr lang="en-US" altLang="en-US" sz="2600" dirty="0">
                <a:latin typeface="Times New Roman" panose="02020603050405020304" pitchFamily="18" charset="0"/>
              </a:rPr>
              <a:t> </a:t>
            </a:r>
            <a:r>
              <a:rPr lang="en-US" altLang="en-US" sz="2600" dirty="0" err="1">
                <a:latin typeface="Times New Roman" panose="02020603050405020304" pitchFamily="18" charset="0"/>
              </a:rPr>
              <a:t>Sina</a:t>
            </a:r>
            <a:r>
              <a:rPr lang="en-US" altLang="en-US" sz="2600" dirty="0">
                <a:latin typeface="Times New Roman" panose="02020603050405020304" pitchFamily="18" charset="0"/>
              </a:rPr>
              <a:t> Hospital, Baghdad, 2006</a:t>
            </a:r>
            <a:r>
              <a:rPr lang="en-US" altLang="en-US" sz="2600" dirty="0"/>
              <a:t> </a:t>
            </a:r>
          </a:p>
          <a:p>
            <a:pPr eaLnBrk="1" hangingPunct="1">
              <a:buFontTx/>
              <a:buChar char="•"/>
            </a:pPr>
            <a:r>
              <a:rPr lang="en-US" altLang="en-US" sz="2600" dirty="0">
                <a:latin typeface="Times New Roman" panose="02020603050405020304" pitchFamily="18" charset="0"/>
              </a:rPr>
              <a:t> Tourniquets are </a:t>
            </a:r>
            <a:r>
              <a:rPr lang="en-US" altLang="en-US" sz="2600" u="sng" dirty="0">
                <a:latin typeface="Times New Roman" panose="02020603050405020304" pitchFamily="18" charset="0"/>
              </a:rPr>
              <a:t>saving lives</a:t>
            </a:r>
            <a:r>
              <a:rPr lang="en-US" altLang="en-US" sz="2600" dirty="0">
                <a:latin typeface="Times New Roman" panose="02020603050405020304" pitchFamily="18" charset="0"/>
              </a:rPr>
              <a:t> on the battlefield </a:t>
            </a:r>
          </a:p>
          <a:p>
            <a:pPr eaLnBrk="1" hangingPunct="1">
              <a:buFontTx/>
              <a:buChar char="•"/>
            </a:pPr>
            <a:r>
              <a:rPr lang="en-US" altLang="en-US" sz="2600" dirty="0">
                <a:latin typeface="Times New Roman" panose="02020603050405020304" pitchFamily="18" charset="0"/>
              </a:rPr>
              <a:t> </a:t>
            </a:r>
            <a:r>
              <a:rPr lang="en-US" altLang="en-US" sz="2600" b="1" dirty="0">
                <a:solidFill>
                  <a:srgbClr val="FF0000"/>
                </a:solidFill>
                <a:latin typeface="Times New Roman" panose="02020603050405020304" pitchFamily="18" charset="0"/>
              </a:rPr>
              <a:t>Better survival when tourniquets were </a:t>
            </a:r>
            <a:r>
              <a:rPr lang="en-US" altLang="en-US" sz="2600" b="1" dirty="0" smtClean="0">
                <a:solidFill>
                  <a:srgbClr val="FF0000"/>
                </a:solidFill>
                <a:latin typeface="Times New Roman" panose="02020603050405020304" pitchFamily="18" charset="0"/>
              </a:rPr>
              <a:t>applied BEFORE </a:t>
            </a:r>
          </a:p>
          <a:p>
            <a:pPr eaLnBrk="1" hangingPunct="1"/>
            <a:r>
              <a:rPr lang="en-US" altLang="en-US" sz="2600" b="1" dirty="0" smtClean="0">
                <a:solidFill>
                  <a:srgbClr val="FF0000"/>
                </a:solidFill>
                <a:latin typeface="Times New Roman" panose="02020603050405020304" pitchFamily="18" charset="0"/>
              </a:rPr>
              <a:t>   casualties </a:t>
            </a:r>
            <a:r>
              <a:rPr lang="en-US" altLang="en-US" sz="2600" b="1" dirty="0">
                <a:solidFill>
                  <a:srgbClr val="FF0000"/>
                </a:solidFill>
                <a:latin typeface="Times New Roman" panose="02020603050405020304" pitchFamily="18" charset="0"/>
              </a:rPr>
              <a:t>went into shock </a:t>
            </a:r>
          </a:p>
          <a:p>
            <a:pPr eaLnBrk="1" hangingPunct="1">
              <a:buFontTx/>
              <a:buChar char="•"/>
            </a:pPr>
            <a:r>
              <a:rPr lang="en-US" altLang="en-US" sz="2600" b="1" dirty="0">
                <a:latin typeface="Times New Roman" panose="02020603050405020304" pitchFamily="18" charset="0"/>
              </a:rPr>
              <a:t> </a:t>
            </a:r>
            <a:r>
              <a:rPr lang="en-US" altLang="en-US" sz="2600" u="sng" dirty="0">
                <a:latin typeface="Times New Roman" panose="02020603050405020304" pitchFamily="18" charset="0"/>
              </a:rPr>
              <a:t>31 lives</a:t>
            </a:r>
            <a:r>
              <a:rPr lang="en-US" altLang="en-US" sz="2600" dirty="0">
                <a:latin typeface="Times New Roman" panose="02020603050405020304" pitchFamily="18" charset="0"/>
              </a:rPr>
              <a:t> saved in this study by applying</a:t>
            </a:r>
          </a:p>
          <a:p>
            <a:pPr eaLnBrk="1" hangingPunct="1"/>
            <a:r>
              <a:rPr lang="en-US" altLang="en-US" sz="2600" dirty="0">
                <a:latin typeface="Times New Roman" panose="02020603050405020304" pitchFamily="18" charset="0"/>
              </a:rPr>
              <a:t> </a:t>
            </a:r>
            <a:r>
              <a:rPr lang="en-US" altLang="en-US" sz="2600" dirty="0" smtClean="0">
                <a:latin typeface="Times New Roman" panose="02020603050405020304" pitchFamily="18" charset="0"/>
              </a:rPr>
              <a:t>  </a:t>
            </a:r>
            <a:r>
              <a:rPr lang="en-US" altLang="en-US" sz="2600" dirty="0">
                <a:latin typeface="Times New Roman" panose="02020603050405020304" pitchFamily="18" charset="0"/>
              </a:rPr>
              <a:t>tourniquets </a:t>
            </a:r>
            <a:r>
              <a:rPr lang="en-US" altLang="en-US" sz="2600" u="sng" dirty="0" err="1">
                <a:latin typeface="Times New Roman" panose="02020603050405020304" pitchFamily="18" charset="0"/>
              </a:rPr>
              <a:t>prehospital</a:t>
            </a:r>
            <a:r>
              <a:rPr lang="en-US" altLang="en-US" sz="2600" dirty="0">
                <a:latin typeface="Times New Roman" panose="02020603050405020304" pitchFamily="18" charset="0"/>
              </a:rPr>
              <a:t> rather than in the ED</a:t>
            </a:r>
          </a:p>
          <a:p>
            <a:pPr eaLnBrk="1" hangingPunct="1">
              <a:buFontTx/>
              <a:buChar char="•"/>
            </a:pPr>
            <a:r>
              <a:rPr lang="en-US" altLang="en-US" sz="2600" dirty="0">
                <a:latin typeface="Times New Roman" panose="02020603050405020304" pitchFamily="18" charset="0"/>
              </a:rPr>
              <a:t> </a:t>
            </a:r>
            <a:r>
              <a:rPr lang="en-US" altLang="en-US" sz="2600" b="1" dirty="0">
                <a:solidFill>
                  <a:srgbClr val="FF0000"/>
                </a:solidFill>
                <a:latin typeface="Times New Roman" panose="02020603050405020304" pitchFamily="18" charset="0"/>
              </a:rPr>
              <a:t>Estimated 1000-2000 lives saved </a:t>
            </a:r>
            <a:r>
              <a:rPr lang="en-US" altLang="en-US" sz="2600" b="1" dirty="0" smtClean="0">
                <a:solidFill>
                  <a:srgbClr val="FF0000"/>
                </a:solidFill>
                <a:latin typeface="Times New Roman" panose="02020603050405020304" pitchFamily="18" charset="0"/>
              </a:rPr>
              <a:t>as of 2008 by</a:t>
            </a:r>
            <a:endParaRPr lang="en-US" altLang="en-US" sz="2600" b="1" dirty="0">
              <a:solidFill>
                <a:srgbClr val="FF0000"/>
              </a:solidFill>
              <a:latin typeface="Times New Roman" panose="02020603050405020304" pitchFamily="18" charset="0"/>
            </a:endParaRPr>
          </a:p>
          <a:p>
            <a:pPr eaLnBrk="1" hangingPunct="1"/>
            <a:r>
              <a:rPr lang="en-US" altLang="en-US" sz="2600" b="1" dirty="0">
                <a:solidFill>
                  <a:srgbClr val="FF0000"/>
                </a:solidFill>
                <a:latin typeface="Times New Roman" panose="02020603050405020304" pitchFamily="18" charset="0"/>
              </a:rPr>
              <a:t>   tourniquets (data provided to Army Surgeon </a:t>
            </a:r>
            <a:r>
              <a:rPr lang="en-US" altLang="en-US" sz="2600" b="1" dirty="0" smtClean="0">
                <a:solidFill>
                  <a:srgbClr val="FF0000"/>
                </a:solidFill>
                <a:latin typeface="Times New Roman" panose="02020603050405020304" pitchFamily="18" charset="0"/>
              </a:rPr>
              <a:t>General via</a:t>
            </a:r>
          </a:p>
          <a:p>
            <a:pPr eaLnBrk="1" hangingPunct="1"/>
            <a:r>
              <a:rPr lang="en-US" altLang="en-US" sz="2600" b="1" dirty="0" smtClean="0">
                <a:solidFill>
                  <a:srgbClr val="FF0000"/>
                </a:solidFill>
                <a:latin typeface="Times New Roman" panose="02020603050405020304" pitchFamily="18" charset="0"/>
              </a:rPr>
              <a:t>   an internal communication)</a:t>
            </a:r>
            <a:endParaRPr lang="en-US" altLang="en-US" sz="2600" b="1" dirty="0">
              <a:solidFill>
                <a:srgbClr val="FF0000"/>
              </a:solidFill>
              <a:latin typeface="Times New Roman" panose="02020603050405020304" pitchFamily="18" charset="0"/>
            </a:endParaRPr>
          </a:p>
          <a:p>
            <a:pPr eaLnBrk="1" hangingPunct="1">
              <a:buFontTx/>
              <a:buChar char="•"/>
            </a:pPr>
            <a:endParaRPr lang="en-US" altLang="en-US" sz="2800" b="1" dirty="0">
              <a:solidFill>
                <a:srgbClr val="FF0000"/>
              </a:solidFill>
              <a:latin typeface="Times New Roman" panose="02020603050405020304" pitchFamily="18" charset="0"/>
            </a:endParaRPr>
          </a:p>
        </p:txBody>
      </p:sp>
      <p:pic>
        <p:nvPicPr>
          <p:cNvPr id="199683" name="Picture 4" descr="CUF Tourniquet 10"/>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419475" y="1508125"/>
            <a:ext cx="1804988" cy="16160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1" name="Rectangle 2"/>
          <p:cNvSpPr>
            <a:spLocks noGrp="1"/>
          </p:cNvSpPr>
          <p:nvPr>
            <p:ph type="title"/>
          </p:nvPr>
        </p:nvSpPr>
        <p:spPr>
          <a:xfrm>
            <a:off x="1447800" y="165100"/>
            <a:ext cx="7620000" cy="1143000"/>
          </a:xfrm>
        </p:spPr>
        <p:txBody>
          <a:bodyPr>
            <a:normAutofit fontScale="90000"/>
          </a:bodyPr>
          <a:lstStyle/>
          <a:p>
            <a:pPr eaLnBrk="1" hangingPunct="1">
              <a:defRPr/>
            </a:pPr>
            <a:r>
              <a:rPr lang="en-US" sz="3600" dirty="0" smtClean="0">
                <a:ea typeface="+mj-ea"/>
              </a:rPr>
              <a:t>Safety of Tourniquet Use</a:t>
            </a:r>
            <a:br>
              <a:rPr lang="en-US" sz="3600" dirty="0" smtClean="0">
                <a:ea typeface="+mj-ea"/>
              </a:rPr>
            </a:br>
            <a:r>
              <a:rPr lang="en-US" sz="3600" dirty="0" smtClean="0">
                <a:ea typeface="+mj-ea"/>
              </a:rPr>
              <a:t>Kragh - Journal of Trauma 2008</a:t>
            </a:r>
          </a:p>
        </p:txBody>
      </p:sp>
      <p:pic>
        <p:nvPicPr>
          <p:cNvPr id="201730" name="Picture 3" descr="Combat Support Hospital"/>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514600" y="1676400"/>
            <a:ext cx="3733800" cy="28368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01731" name="Text Box 4"/>
          <p:cNvSpPr txBox="1">
            <a:spLocks noChangeArrowheads="1"/>
          </p:cNvSpPr>
          <p:nvPr/>
        </p:nvSpPr>
        <p:spPr bwMode="auto">
          <a:xfrm>
            <a:off x="923525" y="4572000"/>
            <a:ext cx="7129463" cy="22463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1432" tIns="45716" rIns="91432" bIns="45716">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buFontTx/>
              <a:buChar char="•"/>
            </a:pPr>
            <a:r>
              <a:rPr lang="en-US" altLang="en-US" sz="2800" dirty="0"/>
              <a:t> Combat Support Hospital in Baghdad</a:t>
            </a:r>
          </a:p>
          <a:p>
            <a:pPr eaLnBrk="1" hangingPunct="1">
              <a:buFontTx/>
              <a:buChar char="•"/>
            </a:pPr>
            <a:r>
              <a:rPr lang="en-US" altLang="en-US" sz="2800" dirty="0"/>
              <a:t> 232 patients with tourniquets on 309 limbs</a:t>
            </a:r>
          </a:p>
          <a:p>
            <a:pPr eaLnBrk="1" hangingPunct="1">
              <a:buFontTx/>
              <a:buChar char="•"/>
            </a:pPr>
            <a:r>
              <a:rPr lang="en-US" altLang="en-US" sz="2800" dirty="0"/>
              <a:t> CAT was best field tourniquet</a:t>
            </a:r>
          </a:p>
          <a:p>
            <a:pPr eaLnBrk="1" hangingPunct="1">
              <a:buFontTx/>
              <a:buChar char="•"/>
            </a:pPr>
            <a:r>
              <a:rPr lang="en-US" altLang="en-US" sz="2800" dirty="0"/>
              <a:t> </a:t>
            </a:r>
            <a:r>
              <a:rPr lang="en-US" altLang="en-US" sz="2800" u="sng" dirty="0">
                <a:solidFill>
                  <a:srgbClr val="FF0000"/>
                </a:solidFill>
              </a:rPr>
              <a:t>No</a:t>
            </a:r>
            <a:r>
              <a:rPr lang="en-US" altLang="en-US" sz="2800" dirty="0">
                <a:solidFill>
                  <a:srgbClr val="FF0000"/>
                </a:solidFill>
              </a:rPr>
              <a:t> amputations caused by tourniquet use</a:t>
            </a:r>
            <a:endParaRPr lang="en-US" altLang="en-US" sz="2800" dirty="0"/>
          </a:p>
          <a:p>
            <a:pPr eaLnBrk="1" hangingPunct="1">
              <a:buFontTx/>
              <a:buChar char="•"/>
            </a:pPr>
            <a:r>
              <a:rPr lang="en-US" altLang="en-US" sz="2800" dirty="0"/>
              <a:t> Approximately 3% transient nerve palsies</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7" name="Rectangle 2"/>
          <p:cNvSpPr>
            <a:spLocks noGrp="1" noChangeArrowheads="1"/>
          </p:cNvSpPr>
          <p:nvPr>
            <p:ph type="title"/>
          </p:nvPr>
        </p:nvSpPr>
        <p:spPr>
          <a:xfrm>
            <a:off x="1143000" y="165100"/>
            <a:ext cx="8229600" cy="1143000"/>
          </a:xfrm>
        </p:spPr>
        <p:txBody>
          <a:bodyPr/>
          <a:lstStyle/>
          <a:p>
            <a:pPr eaLnBrk="1" hangingPunct="1"/>
            <a:r>
              <a:rPr lang="en-US" altLang="en-US" sz="3200" smtClean="0"/>
              <a:t>Examples of Extremity Wounds That </a:t>
            </a:r>
            <a:br>
              <a:rPr lang="en-US" altLang="en-US" sz="3200" smtClean="0"/>
            </a:br>
            <a:r>
              <a:rPr lang="en-US" altLang="en-US" sz="3200" smtClean="0"/>
              <a:t>Do NOT Need a Tourniquet</a:t>
            </a:r>
          </a:p>
        </p:txBody>
      </p:sp>
      <p:pic>
        <p:nvPicPr>
          <p:cNvPr id="203778" name="Picture 4" descr="Arm Wound"/>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343400" y="3505200"/>
            <a:ext cx="4572000" cy="3124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03779" name="Picture 5" descr="Arm Gun Shot"/>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0" y="1828800"/>
            <a:ext cx="4572000" cy="30559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03780" name="Oval 6"/>
          <p:cNvSpPr>
            <a:spLocks noChangeArrowheads="1"/>
          </p:cNvSpPr>
          <p:nvPr/>
        </p:nvSpPr>
        <p:spPr bwMode="auto">
          <a:xfrm>
            <a:off x="6781800" y="5943600"/>
            <a:ext cx="381000" cy="381000"/>
          </a:xfrm>
          <a:prstGeom prst="ellipse">
            <a:avLst/>
          </a:prstGeom>
          <a:solidFill>
            <a:schemeClr val="tx1"/>
          </a:solidFill>
          <a:ln w="9525">
            <a:solidFill>
              <a:schemeClr val="tx1"/>
            </a:solidFill>
            <a:round/>
            <a:headEnd/>
            <a:tailEnd/>
          </a:ln>
        </p:spPr>
        <p:txBody>
          <a:bodyPr wrap="none"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endParaRPr lang="en-US" altLang="en-US" sz="1800"/>
          </a:p>
        </p:txBody>
      </p:sp>
      <p:sp>
        <p:nvSpPr>
          <p:cNvPr id="203781" name="Text Box 9"/>
          <p:cNvSpPr txBox="1">
            <a:spLocks noChangeArrowheads="1"/>
          </p:cNvSpPr>
          <p:nvPr/>
        </p:nvSpPr>
        <p:spPr bwMode="auto">
          <a:xfrm>
            <a:off x="360363" y="5395913"/>
            <a:ext cx="3832225" cy="9540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r>
              <a:rPr lang="en-US" altLang="en-US" sz="2800" b="1">
                <a:latin typeface="Times New Roman" panose="02020603050405020304" pitchFamily="18" charset="0"/>
                <a:cs typeface="Times New Roman" panose="02020603050405020304" pitchFamily="18" charset="0"/>
              </a:rPr>
              <a:t>Use a tourniquet ONLY</a:t>
            </a:r>
          </a:p>
          <a:p>
            <a:pPr algn="ctr"/>
            <a:r>
              <a:rPr lang="en-US" altLang="en-US" sz="2800" b="1">
                <a:latin typeface="Times New Roman" panose="02020603050405020304" pitchFamily="18" charset="0"/>
                <a:cs typeface="Times New Roman" panose="02020603050405020304" pitchFamily="18" charset="0"/>
              </a:rPr>
              <a:t>for </a:t>
            </a:r>
            <a:r>
              <a:rPr lang="en-US" altLang="en-US" sz="2800" b="1" u="sng">
                <a:latin typeface="Times New Roman" panose="02020603050405020304" pitchFamily="18" charset="0"/>
                <a:cs typeface="Times New Roman" panose="02020603050405020304" pitchFamily="18" charset="0"/>
              </a:rPr>
              <a:t>severe</a:t>
            </a:r>
            <a:r>
              <a:rPr lang="en-US" altLang="en-US" sz="2800" b="1">
                <a:latin typeface="Times New Roman" panose="02020603050405020304" pitchFamily="18" charset="0"/>
                <a:cs typeface="Times New Roman" panose="02020603050405020304" pitchFamily="18" charset="0"/>
              </a:rPr>
              <a:t> bleeding!</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7" name="Rectangle 2"/>
          <p:cNvSpPr>
            <a:spLocks noGrp="1"/>
          </p:cNvSpPr>
          <p:nvPr>
            <p:ph type="title"/>
          </p:nvPr>
        </p:nvSpPr>
        <p:spPr>
          <a:xfrm>
            <a:off x="1076325" y="152400"/>
            <a:ext cx="7543800" cy="1143000"/>
          </a:xfrm>
        </p:spPr>
        <p:txBody>
          <a:bodyPr rtlCol="0">
            <a:normAutofit fontScale="90000"/>
          </a:bodyPr>
          <a:lstStyle/>
          <a:p>
            <a:pPr eaLnBrk="1" fontAlgn="auto" hangingPunct="1">
              <a:spcAft>
                <a:spcPts val="0"/>
              </a:spcAft>
              <a:defRPr/>
            </a:pPr>
            <a:r>
              <a:rPr lang="en-US" dirty="0" smtClean="0">
                <a:ea typeface="+mj-ea"/>
              </a:rPr>
              <a:t>Tourniquet Mistakes</a:t>
            </a:r>
            <a:br>
              <a:rPr lang="en-US" dirty="0" smtClean="0">
                <a:ea typeface="+mj-ea"/>
              </a:rPr>
            </a:br>
            <a:r>
              <a:rPr lang="en-US" dirty="0" smtClean="0">
                <a:ea typeface="+mj-ea"/>
              </a:rPr>
              <a:t>to Avoid!</a:t>
            </a:r>
          </a:p>
        </p:txBody>
      </p:sp>
      <p:sp>
        <p:nvSpPr>
          <p:cNvPr id="205826" name="Rectangle 3"/>
          <p:cNvSpPr>
            <a:spLocks noGrp="1"/>
          </p:cNvSpPr>
          <p:nvPr>
            <p:ph idx="1"/>
          </p:nvPr>
        </p:nvSpPr>
        <p:spPr>
          <a:xfrm>
            <a:off x="457200" y="1793243"/>
            <a:ext cx="8229600" cy="4554537"/>
          </a:xfrm>
        </p:spPr>
        <p:txBody>
          <a:bodyPr/>
          <a:lstStyle/>
          <a:p>
            <a:pPr eaLnBrk="1" hangingPunct="1">
              <a:lnSpc>
                <a:spcPct val="70000"/>
              </a:lnSpc>
            </a:pPr>
            <a:r>
              <a:rPr lang="en-US" altLang="en-US" sz="2600" b="1" dirty="0" smtClean="0"/>
              <a:t>Not using one when you should</a:t>
            </a:r>
          </a:p>
          <a:p>
            <a:pPr eaLnBrk="1" hangingPunct="1">
              <a:lnSpc>
                <a:spcPct val="70000"/>
              </a:lnSpc>
            </a:pPr>
            <a:r>
              <a:rPr lang="en-US" altLang="en-US" sz="2600" b="1" dirty="0" smtClean="0"/>
              <a:t>Using a tourniquet for minimal bleeding</a:t>
            </a:r>
          </a:p>
          <a:p>
            <a:pPr eaLnBrk="1" hangingPunct="1">
              <a:lnSpc>
                <a:spcPct val="70000"/>
              </a:lnSpc>
            </a:pPr>
            <a:r>
              <a:rPr lang="en-US" altLang="en-US" sz="2600" b="1" dirty="0" smtClean="0"/>
              <a:t>Putting it on too proximally if the bleeding site is clearly visible</a:t>
            </a:r>
          </a:p>
          <a:p>
            <a:pPr eaLnBrk="1" hangingPunct="1">
              <a:lnSpc>
                <a:spcPct val="70000"/>
              </a:lnSpc>
            </a:pPr>
            <a:r>
              <a:rPr lang="en-US" altLang="en-US" sz="2600" b="1" dirty="0" smtClean="0"/>
              <a:t>Not taking it off when indicated during TFC</a:t>
            </a:r>
          </a:p>
          <a:p>
            <a:pPr eaLnBrk="1" hangingPunct="1">
              <a:lnSpc>
                <a:spcPct val="70000"/>
              </a:lnSpc>
            </a:pPr>
            <a:r>
              <a:rPr lang="en-US" altLang="en-US" sz="2600" b="1" dirty="0" smtClean="0"/>
              <a:t>Taking it off when the casualty is in shock or has only a short transport time to the hospital</a:t>
            </a:r>
          </a:p>
          <a:p>
            <a:pPr eaLnBrk="1" hangingPunct="1">
              <a:lnSpc>
                <a:spcPct val="70000"/>
              </a:lnSpc>
            </a:pPr>
            <a:r>
              <a:rPr lang="en-US" altLang="en-US" sz="2600" b="1" dirty="0" smtClean="0"/>
              <a:t>Not making it tight enough – the tourniquet should both stop the bleeding AND eliminate the distal pulse</a:t>
            </a:r>
          </a:p>
          <a:p>
            <a:pPr eaLnBrk="1" hangingPunct="1">
              <a:lnSpc>
                <a:spcPct val="70000"/>
              </a:lnSpc>
            </a:pPr>
            <a:r>
              <a:rPr lang="en-US" altLang="en-US" sz="2600" b="1" dirty="0" smtClean="0"/>
              <a:t>Not using a second tourniquet if needed</a:t>
            </a:r>
          </a:p>
          <a:p>
            <a:pPr eaLnBrk="1" hangingPunct="1">
              <a:lnSpc>
                <a:spcPct val="70000"/>
              </a:lnSpc>
            </a:pPr>
            <a:r>
              <a:rPr lang="en-US" altLang="en-US" sz="2600" b="1" dirty="0" smtClean="0">
                <a:solidFill>
                  <a:srgbClr val="FF0000"/>
                </a:solidFill>
              </a:rPr>
              <a:t>Waiting too long to put the tourniquet on</a:t>
            </a:r>
          </a:p>
          <a:p>
            <a:pPr eaLnBrk="1" hangingPunct="1">
              <a:lnSpc>
                <a:spcPct val="70000"/>
              </a:lnSpc>
            </a:pPr>
            <a:r>
              <a:rPr lang="en-US" altLang="en-US" sz="2600" b="1" dirty="0" smtClean="0"/>
              <a:t>Periodically loosening the tourniquet to allow blood flow to the injured extremity</a:t>
            </a:r>
          </a:p>
        </p:txBody>
      </p:sp>
      <p:sp>
        <p:nvSpPr>
          <p:cNvPr id="205827" name="Text Box 4"/>
          <p:cNvSpPr txBox="1">
            <a:spLocks noChangeArrowheads="1"/>
          </p:cNvSpPr>
          <p:nvPr/>
        </p:nvSpPr>
        <p:spPr bwMode="auto">
          <a:xfrm>
            <a:off x="470238" y="6232565"/>
            <a:ext cx="7942262"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b="1" i="1" dirty="0">
                <a:solidFill>
                  <a:srgbClr val="FF0000"/>
                </a:solidFill>
              </a:rPr>
              <a:t>* These lessons learned have been written in blood. *</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5" name="Rectangle 2"/>
          <p:cNvSpPr>
            <a:spLocks noGrp="1"/>
          </p:cNvSpPr>
          <p:nvPr>
            <p:ph type="title"/>
          </p:nvPr>
        </p:nvSpPr>
        <p:spPr>
          <a:xfrm>
            <a:off x="1076325" y="327025"/>
            <a:ext cx="7543800" cy="1143000"/>
          </a:xfrm>
        </p:spPr>
        <p:txBody>
          <a:bodyPr rtlCol="0">
            <a:normAutofit fontScale="90000"/>
          </a:bodyPr>
          <a:lstStyle/>
          <a:p>
            <a:pPr eaLnBrk="1" fontAlgn="auto" hangingPunct="1">
              <a:spcAft>
                <a:spcPts val="0"/>
              </a:spcAft>
              <a:defRPr/>
            </a:pPr>
            <a:r>
              <a:rPr lang="en-US" dirty="0" smtClean="0">
                <a:ea typeface="+mj-ea"/>
              </a:rPr>
              <a:t>Tourniquet Pain</a:t>
            </a:r>
            <a:br>
              <a:rPr lang="en-US" dirty="0" smtClean="0">
                <a:ea typeface="+mj-ea"/>
              </a:rPr>
            </a:br>
            <a:endParaRPr lang="en-US" dirty="0" smtClean="0">
              <a:ea typeface="+mj-ea"/>
            </a:endParaRPr>
          </a:p>
        </p:txBody>
      </p:sp>
      <p:sp>
        <p:nvSpPr>
          <p:cNvPr id="207874" name="Rectangle 3"/>
          <p:cNvSpPr>
            <a:spLocks noGrp="1"/>
          </p:cNvSpPr>
          <p:nvPr>
            <p:ph idx="1"/>
          </p:nvPr>
        </p:nvSpPr>
        <p:spPr>
          <a:xfrm>
            <a:off x="457200" y="1552247"/>
            <a:ext cx="8229600" cy="4833938"/>
          </a:xfrm>
        </p:spPr>
        <p:txBody>
          <a:bodyPr/>
          <a:lstStyle/>
          <a:p>
            <a:pPr eaLnBrk="1" hangingPunct="1"/>
            <a:r>
              <a:rPr lang="en-US" altLang="en-US" b="1" dirty="0" smtClean="0">
                <a:solidFill>
                  <a:srgbClr val="FF0000"/>
                </a:solidFill>
              </a:rPr>
              <a:t>Tourniquets HURT when applied effectively</a:t>
            </a:r>
          </a:p>
          <a:p>
            <a:pPr eaLnBrk="1" hangingPunct="1"/>
            <a:r>
              <a:rPr lang="en-US" altLang="en-US" b="1" dirty="0" smtClean="0"/>
              <a:t>Does not necessarily indicate a mistake in application</a:t>
            </a:r>
          </a:p>
          <a:p>
            <a:pPr eaLnBrk="1" hangingPunct="1"/>
            <a:r>
              <a:rPr lang="en-US" altLang="en-US" b="1" dirty="0" smtClean="0"/>
              <a:t>Does not mean you should take it off!</a:t>
            </a:r>
          </a:p>
          <a:p>
            <a:pPr eaLnBrk="1" hangingPunct="1"/>
            <a:r>
              <a:rPr lang="en-US" altLang="en-US" b="1" dirty="0" smtClean="0"/>
              <a:t>Manage pain per TCCC Guidelines</a:t>
            </a:r>
          </a:p>
        </p:txBody>
      </p:sp>
      <p:pic>
        <p:nvPicPr>
          <p:cNvPr id="207875" name="Picture 6" descr="Picture1"/>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959100" y="4491868"/>
            <a:ext cx="3009900" cy="22399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When is bleeding life-threatening?</a:t>
            </a:r>
            <a:endParaRPr lang="en-US" dirty="0"/>
          </a:p>
        </p:txBody>
      </p:sp>
      <p:sp>
        <p:nvSpPr>
          <p:cNvPr id="3" name="Content Placeholder 2"/>
          <p:cNvSpPr>
            <a:spLocks noGrp="1"/>
          </p:cNvSpPr>
          <p:nvPr>
            <p:ph idx="1"/>
          </p:nvPr>
        </p:nvSpPr>
        <p:spPr>
          <a:xfrm>
            <a:off x="462665" y="1777585"/>
            <a:ext cx="8229600" cy="4525963"/>
          </a:xfrm>
        </p:spPr>
        <p:txBody>
          <a:bodyPr/>
          <a:lstStyle/>
          <a:p>
            <a:r>
              <a:rPr lang="en-US" sz="2800" dirty="0" smtClean="0"/>
              <a:t>There </a:t>
            </a:r>
            <a:r>
              <a:rPr lang="en-US" sz="2800" dirty="0"/>
              <a:t>is pulsatile or steady bleeding from the wound.</a:t>
            </a:r>
          </a:p>
          <a:p>
            <a:r>
              <a:rPr lang="en-US" sz="2800" dirty="0"/>
              <a:t>Blood is pooling on the ground.</a:t>
            </a:r>
          </a:p>
          <a:p>
            <a:r>
              <a:rPr lang="en-US" sz="2800" dirty="0"/>
              <a:t>The overlying clothes are soaked with blood.</a:t>
            </a:r>
          </a:p>
          <a:p>
            <a:r>
              <a:rPr lang="en-US" sz="2800" dirty="0"/>
              <a:t>Bandages or makeshift bandages used to cover the wound are ineffective and steadily becoming soaked with blood.</a:t>
            </a:r>
          </a:p>
          <a:p>
            <a:r>
              <a:rPr lang="en-US" sz="2800" dirty="0"/>
              <a:t>There is a traumatic amputation of the arm or leg.</a:t>
            </a:r>
          </a:p>
          <a:p>
            <a:r>
              <a:rPr lang="en-US" sz="2800" dirty="0"/>
              <a:t>There was prior bleeding, and the patient is now in shock (unconscious, confused, pale).</a:t>
            </a:r>
          </a:p>
        </p:txBody>
      </p:sp>
    </p:spTree>
    <p:extLst>
      <p:ext uri="{BB962C8B-B14F-4D97-AF65-F5344CB8AC3E}">
        <p14:creationId xmlns="" xmlns:p14="http://schemas.microsoft.com/office/powerpoint/2010/main" val="40976617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1" name="Rectangle 2"/>
          <p:cNvSpPr>
            <a:spLocks noGrp="1" noChangeArrowheads="1"/>
          </p:cNvSpPr>
          <p:nvPr>
            <p:ph type="title" idx="4294967295"/>
          </p:nvPr>
        </p:nvSpPr>
        <p:spPr>
          <a:xfrm>
            <a:off x="1600200" y="152400"/>
            <a:ext cx="6477000" cy="1143000"/>
          </a:xfrm>
        </p:spPr>
        <p:txBody>
          <a:bodyPr rtlCol="0">
            <a:normAutofit fontScale="90000"/>
          </a:bodyPr>
          <a:lstStyle/>
          <a:p>
            <a:pPr eaLnBrk="1" fontAlgn="auto" hangingPunct="1">
              <a:spcAft>
                <a:spcPts val="0"/>
              </a:spcAft>
              <a:defRPr/>
            </a:pPr>
            <a:r>
              <a:rPr lang="en-US" sz="4800" dirty="0" smtClean="0">
                <a:ea typeface="ＭＳ Ｐゴシック"/>
                <a:cs typeface="ＭＳ Ｐゴシック"/>
              </a:rPr>
              <a:t>Tourniquets:</a:t>
            </a:r>
            <a:br>
              <a:rPr lang="en-US" sz="4800" dirty="0" smtClean="0">
                <a:ea typeface="ＭＳ Ｐゴシック"/>
                <a:cs typeface="ＭＳ Ｐゴシック"/>
              </a:rPr>
            </a:br>
            <a:r>
              <a:rPr lang="en-US" sz="4800" dirty="0" smtClean="0">
                <a:ea typeface="ＭＳ Ｐゴシック"/>
                <a:cs typeface="ＭＳ Ｐゴシック"/>
              </a:rPr>
              <a:t>Points to Remember</a:t>
            </a:r>
          </a:p>
        </p:txBody>
      </p:sp>
      <p:sp>
        <p:nvSpPr>
          <p:cNvPr id="162818" name="Rectangle 3"/>
          <p:cNvSpPr>
            <a:spLocks noGrp="1" noChangeArrowheads="1"/>
          </p:cNvSpPr>
          <p:nvPr>
            <p:ph idx="4294967295"/>
          </p:nvPr>
        </p:nvSpPr>
        <p:spPr>
          <a:xfrm>
            <a:off x="457200" y="2057400"/>
            <a:ext cx="8229600" cy="4114800"/>
          </a:xfrm>
        </p:spPr>
        <p:txBody>
          <a:bodyPr/>
          <a:lstStyle/>
          <a:p>
            <a:pPr eaLnBrk="1" hangingPunct="1"/>
            <a:r>
              <a:rPr lang="en-US" b="1" dirty="0" smtClean="0">
                <a:solidFill>
                  <a:srgbClr val="FF0000"/>
                </a:solidFill>
                <a:ea typeface="ＭＳ Ｐゴシック"/>
                <a:cs typeface="ＭＳ Ｐゴシック"/>
              </a:rPr>
              <a:t>Damage to the arm or leg is rare if the tourniquet is left on for less than two hours.</a:t>
            </a:r>
          </a:p>
          <a:p>
            <a:pPr eaLnBrk="1" hangingPunct="1"/>
            <a:r>
              <a:rPr lang="en-US" dirty="0" smtClean="0">
                <a:ea typeface="ＭＳ Ｐゴシック"/>
                <a:cs typeface="ＭＳ Ｐゴシック"/>
              </a:rPr>
              <a:t>Tourniquets are often left in place for several hours during surgical procedures.</a:t>
            </a:r>
          </a:p>
          <a:p>
            <a:pPr eaLnBrk="1" hangingPunct="1"/>
            <a:r>
              <a:rPr lang="en-US" dirty="0" smtClean="0">
                <a:ea typeface="ＭＳ Ｐゴシック"/>
                <a:cs typeface="ＭＳ Ｐゴシック"/>
              </a:rPr>
              <a:t>In the face of massive extremity hemorrhage, it is better to accept the small risk of damage to the limb than to have a casualty bleed to death.</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1" name="Rectangle 2"/>
          <p:cNvSpPr>
            <a:spLocks noGrp="1" noChangeArrowheads="1"/>
          </p:cNvSpPr>
          <p:nvPr>
            <p:ph type="title" idx="4294967295"/>
          </p:nvPr>
        </p:nvSpPr>
        <p:spPr>
          <a:xfrm>
            <a:off x="1600200" y="152400"/>
            <a:ext cx="6477000" cy="1143000"/>
          </a:xfrm>
        </p:spPr>
        <p:txBody>
          <a:bodyPr rtlCol="0">
            <a:normAutofit fontScale="90000"/>
          </a:bodyPr>
          <a:lstStyle/>
          <a:p>
            <a:pPr eaLnBrk="1" fontAlgn="auto" hangingPunct="1">
              <a:spcAft>
                <a:spcPts val="0"/>
              </a:spcAft>
              <a:defRPr/>
            </a:pPr>
            <a:r>
              <a:rPr lang="en-US" sz="4800" dirty="0" smtClean="0">
                <a:ea typeface="ＭＳ Ｐゴシック"/>
                <a:cs typeface="ＭＳ Ｐゴシック"/>
              </a:rPr>
              <a:t>Tourniquets:</a:t>
            </a:r>
            <a:br>
              <a:rPr lang="en-US" sz="4800" dirty="0" smtClean="0">
                <a:ea typeface="ＭＳ Ｐゴシック"/>
                <a:cs typeface="ＭＳ Ｐゴシック"/>
              </a:rPr>
            </a:br>
            <a:r>
              <a:rPr lang="en-US" sz="4800" dirty="0" smtClean="0">
                <a:ea typeface="ＭＳ Ｐゴシック"/>
                <a:cs typeface="ＭＳ Ｐゴシック"/>
              </a:rPr>
              <a:t>Points to Remember</a:t>
            </a:r>
          </a:p>
        </p:txBody>
      </p:sp>
      <p:sp>
        <p:nvSpPr>
          <p:cNvPr id="162818" name="Rectangle 3"/>
          <p:cNvSpPr>
            <a:spLocks noGrp="1" noChangeArrowheads="1"/>
          </p:cNvSpPr>
          <p:nvPr>
            <p:ph idx="4294967295"/>
          </p:nvPr>
        </p:nvSpPr>
        <p:spPr>
          <a:xfrm>
            <a:off x="309045" y="2057400"/>
            <a:ext cx="8525909" cy="4114800"/>
          </a:xfrm>
        </p:spPr>
        <p:txBody>
          <a:bodyPr/>
          <a:lstStyle/>
          <a:p>
            <a:r>
              <a:rPr lang="en-US" sz="2800" dirty="0" smtClean="0"/>
              <a:t>Every effort should be made to convert tourniquets in less than 2 hours if bleeding can be controlled with other means.</a:t>
            </a:r>
            <a:r>
              <a:rPr lang="en-US" sz="2800" b="1" dirty="0" smtClean="0"/>
              <a:t> </a:t>
            </a:r>
            <a:r>
              <a:rPr lang="en-US" sz="2800" dirty="0" smtClean="0"/>
              <a:t>If bleeding remains controlled with Combat Gauze, leave the loosened tourniquet in place. If the bleeding is not controlled with Combat Gauze, re-tighten the tourniquet until bleeding stops.</a:t>
            </a:r>
          </a:p>
          <a:p>
            <a:r>
              <a:rPr lang="en-US" sz="2800" dirty="0" smtClean="0"/>
              <a:t>Restoring blood flow to the limb by transitioning to Combat Gauze at the 2-hour mark will minimize the chance of ischemic damage due to the tourniquet.</a:t>
            </a:r>
          </a:p>
          <a:p>
            <a:pPr eaLnBrk="1" hangingPunct="1"/>
            <a:endParaRPr lang="en-US" sz="2800" dirty="0" smtClean="0">
              <a:ea typeface="ＭＳ Ｐゴシック"/>
              <a:cs typeface="ＭＳ Ｐゴシック"/>
            </a:endParaRPr>
          </a:p>
        </p:txBody>
      </p:sp>
    </p:spTree>
    <p:extLst>
      <p:ext uri="{BB962C8B-B14F-4D97-AF65-F5344CB8AC3E}">
        <p14:creationId xmlns="" xmlns:p14="http://schemas.microsoft.com/office/powerpoint/2010/main" val="167596828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09" name="Rectangle 3"/>
          <p:cNvSpPr>
            <a:spLocks noGrp="1" noChangeArrowheads="1"/>
          </p:cNvSpPr>
          <p:nvPr>
            <p:ph idx="4294967295"/>
          </p:nvPr>
        </p:nvSpPr>
        <p:spPr>
          <a:xfrm>
            <a:off x="685800" y="2386600"/>
            <a:ext cx="7772400" cy="4114800"/>
          </a:xfrm>
        </p:spPr>
        <p:txBody>
          <a:bodyPr/>
          <a:lstStyle/>
          <a:p>
            <a:pPr marL="0" indent="0" eaLnBrk="1" hangingPunct="1">
              <a:spcBef>
                <a:spcPct val="0"/>
              </a:spcBef>
              <a:buFont typeface="Wingdings" pitchFamily="2" charset="2"/>
              <a:buNone/>
            </a:pPr>
            <a:r>
              <a:rPr lang="en-US" dirty="0" smtClean="0">
                <a:ea typeface="ＭＳ Ｐゴシック"/>
                <a:cs typeface="ＭＳ Ｐゴシック"/>
              </a:rPr>
              <a:t>Tightening the tourniquet enough to eliminate the distal pulse will help to ensure that all bleeding is stopped, and that there will be no damage to the extremity from blood entering the </a:t>
            </a:r>
            <a:r>
              <a:rPr lang="en-US" dirty="0" smtClean="0">
                <a:ea typeface="ＭＳ Ｐゴシック"/>
                <a:cs typeface="ＭＳ Ｐゴシック"/>
              </a:rPr>
              <a:t>extremity but </a:t>
            </a:r>
            <a:r>
              <a:rPr lang="en-US" dirty="0" smtClean="0">
                <a:ea typeface="ＭＳ Ｐゴシック"/>
                <a:cs typeface="ＭＳ Ｐゴシック"/>
              </a:rPr>
              <a:t>not being </a:t>
            </a:r>
            <a:r>
              <a:rPr lang="en-US" dirty="0" smtClean="0">
                <a:ea typeface="ＭＳ Ｐゴシック"/>
                <a:cs typeface="ＭＳ Ｐゴシック"/>
              </a:rPr>
              <a:t>able </a:t>
            </a:r>
            <a:r>
              <a:rPr lang="en-US" dirty="0" smtClean="0">
                <a:ea typeface="ＭＳ Ｐゴシック"/>
                <a:cs typeface="ＭＳ Ｐゴシック"/>
              </a:rPr>
              <a:t>to get out. </a:t>
            </a:r>
          </a:p>
        </p:txBody>
      </p:sp>
      <p:sp>
        <p:nvSpPr>
          <p:cNvPr id="7" name="Rectangle 2"/>
          <p:cNvSpPr>
            <a:spLocks noGrp="1" noChangeArrowheads="1"/>
          </p:cNvSpPr>
          <p:nvPr>
            <p:ph type="title" idx="4294967295"/>
          </p:nvPr>
        </p:nvSpPr>
        <p:spPr>
          <a:xfrm>
            <a:off x="1600200" y="111125"/>
            <a:ext cx="6477000" cy="1143000"/>
          </a:xfrm>
        </p:spPr>
        <p:txBody>
          <a:bodyPr rtlCol="0">
            <a:normAutofit fontScale="90000"/>
          </a:bodyPr>
          <a:lstStyle/>
          <a:p>
            <a:pPr eaLnBrk="1" fontAlgn="auto" hangingPunct="1">
              <a:spcAft>
                <a:spcPts val="0"/>
              </a:spcAft>
              <a:defRPr/>
            </a:pPr>
            <a:r>
              <a:rPr lang="en-US" sz="4800" dirty="0" smtClean="0">
                <a:ea typeface="ＭＳ Ｐゴシック"/>
                <a:cs typeface="ＭＳ Ｐゴシック"/>
              </a:rPr>
              <a:t>Tourniquets:</a:t>
            </a:r>
            <a:br>
              <a:rPr lang="en-US" sz="4800" dirty="0" smtClean="0">
                <a:ea typeface="ＭＳ Ｐゴシック"/>
                <a:cs typeface="ＭＳ Ｐゴシック"/>
              </a:rPr>
            </a:br>
            <a:r>
              <a:rPr lang="en-US" sz="4800" dirty="0" smtClean="0">
                <a:ea typeface="ＭＳ Ｐゴシック"/>
                <a:cs typeface="ＭＳ Ｐゴシック"/>
              </a:rPr>
              <a:t>Points to Remember</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7" name="Rectangle 2"/>
          <p:cNvSpPr>
            <a:spLocks noGrp="1" noChangeArrowheads="1"/>
          </p:cNvSpPr>
          <p:nvPr>
            <p:ph type="title" idx="4294967295"/>
          </p:nvPr>
        </p:nvSpPr>
        <p:spPr>
          <a:xfrm>
            <a:off x="1676400" y="173725"/>
            <a:ext cx="6781800" cy="1143000"/>
          </a:xfrm>
        </p:spPr>
        <p:txBody>
          <a:bodyPr/>
          <a:lstStyle/>
          <a:p>
            <a:pPr eaLnBrk="1" hangingPunct="1"/>
            <a:r>
              <a:rPr lang="en-US" sz="4400" dirty="0" smtClean="0">
                <a:ea typeface="ＭＳ Ｐゴシック"/>
                <a:cs typeface="ＭＳ Ｐゴシック"/>
              </a:rPr>
              <a:t>Tourniquets:</a:t>
            </a:r>
            <a:br>
              <a:rPr lang="en-US" sz="4400" dirty="0" smtClean="0">
                <a:ea typeface="ＭＳ Ｐゴシック"/>
                <a:cs typeface="ＭＳ Ｐゴシック"/>
              </a:rPr>
            </a:br>
            <a:r>
              <a:rPr lang="en-US" sz="4400" dirty="0" smtClean="0">
                <a:ea typeface="ＭＳ Ｐゴシック"/>
                <a:cs typeface="ＭＳ Ｐゴシック"/>
              </a:rPr>
              <a:t>Points to Remember</a:t>
            </a:r>
          </a:p>
        </p:txBody>
      </p:sp>
      <p:sp>
        <p:nvSpPr>
          <p:cNvPr id="173058" name="Rectangle 3"/>
          <p:cNvSpPr>
            <a:spLocks noGrp="1" noChangeArrowheads="1"/>
          </p:cNvSpPr>
          <p:nvPr>
            <p:ph idx="4294967295"/>
          </p:nvPr>
        </p:nvSpPr>
        <p:spPr>
          <a:xfrm>
            <a:off x="381000" y="1752600"/>
            <a:ext cx="8641125" cy="4114800"/>
          </a:xfrm>
        </p:spPr>
        <p:txBody>
          <a:bodyPr/>
          <a:lstStyle/>
          <a:p>
            <a:pPr eaLnBrk="1" hangingPunct="1">
              <a:buFont typeface="Wingdings" pitchFamily="2" charset="2"/>
              <a:buNone/>
            </a:pPr>
            <a:r>
              <a:rPr lang="en-US" b="1" i="1" u="sng" dirty="0" smtClean="0">
                <a:solidFill>
                  <a:srgbClr val="FF0000"/>
                </a:solidFill>
                <a:ea typeface="ＭＳ Ｐゴシック"/>
                <a:cs typeface="ＭＳ Ｐゴシック"/>
              </a:rPr>
              <a:t>Do not attempt to remove the tourniquet if:</a:t>
            </a:r>
          </a:p>
          <a:p>
            <a:pPr lvl="1" eaLnBrk="1" hangingPunct="1"/>
            <a:r>
              <a:rPr lang="en-US" sz="2400" dirty="0" smtClean="0">
                <a:ea typeface="ＭＳ Ｐゴシック"/>
                <a:cs typeface="ＭＳ Ｐゴシック"/>
              </a:rPr>
              <a:t>The casualty is in shock.</a:t>
            </a:r>
          </a:p>
          <a:p>
            <a:pPr lvl="1" eaLnBrk="1" hangingPunct="1"/>
            <a:r>
              <a:rPr lang="en-US" sz="2400" dirty="0" smtClean="0">
                <a:ea typeface="ＭＳ Ｐゴシック"/>
                <a:cs typeface="ＭＳ Ｐゴシック"/>
              </a:rPr>
              <a:t>You cannot closely monitor the wound for re-bleeding.</a:t>
            </a:r>
          </a:p>
          <a:p>
            <a:pPr lvl="1" eaLnBrk="1" hangingPunct="1"/>
            <a:r>
              <a:rPr lang="en-US" sz="2400" dirty="0">
                <a:ea typeface="ＭＳ Ｐゴシック"/>
                <a:cs typeface="ＭＳ Ｐゴシック"/>
              </a:rPr>
              <a:t>The extremity distal to the tourniquet has been traumatically amputated</a:t>
            </a:r>
            <a:r>
              <a:rPr lang="en-US" sz="2400" dirty="0" smtClean="0">
                <a:ea typeface="ＭＳ Ｐゴシック"/>
                <a:cs typeface="ＭＳ Ｐゴシック"/>
              </a:rPr>
              <a:t>.</a:t>
            </a:r>
          </a:p>
          <a:p>
            <a:pPr lvl="1" eaLnBrk="1" hangingPunct="1"/>
            <a:r>
              <a:rPr lang="en-US" sz="2400" dirty="0" smtClean="0">
                <a:ea typeface="ＭＳ Ｐゴシック"/>
                <a:cs typeface="ＭＳ Ｐゴシック"/>
              </a:rPr>
              <a:t>The tourniquet has been on for more than 6 hours.</a:t>
            </a:r>
          </a:p>
          <a:p>
            <a:pPr lvl="1" eaLnBrk="1" hangingPunct="1"/>
            <a:r>
              <a:rPr lang="en-US" sz="2400" dirty="0" smtClean="0">
                <a:ea typeface="ＭＳ Ｐゴシック"/>
                <a:cs typeface="ＭＳ Ｐゴシック"/>
              </a:rPr>
              <a:t>The casualty will arrive at a medical treatment facility within 2 hours after time of application.</a:t>
            </a:r>
          </a:p>
          <a:p>
            <a:pPr lvl="1" eaLnBrk="1" hangingPunct="1"/>
            <a:r>
              <a:rPr lang="en-US" sz="2400" dirty="0" smtClean="0">
                <a:ea typeface="ＭＳ Ｐゴシック"/>
                <a:cs typeface="ＭＳ Ｐゴシック"/>
              </a:rPr>
              <a:t>Tactical or medical considerations make transition to other hemorrhage control methods inadvisable.</a:t>
            </a:r>
          </a:p>
        </p:txBody>
      </p:sp>
    </p:spTree>
    <p:extLst>
      <p:ext uri="{BB962C8B-B14F-4D97-AF65-F5344CB8AC3E}">
        <p14:creationId xmlns="" xmlns:p14="http://schemas.microsoft.com/office/powerpoint/2010/main" val="287427567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3"/>
          <p:cNvSpPr>
            <a:spLocks noGrp="1" noChangeArrowheads="1"/>
          </p:cNvSpPr>
          <p:nvPr>
            <p:ph idx="4294967295"/>
          </p:nvPr>
        </p:nvSpPr>
        <p:spPr>
          <a:xfrm>
            <a:off x="685800" y="1905000"/>
            <a:ext cx="7772400" cy="1710535"/>
          </a:xfrm>
        </p:spPr>
        <p:txBody>
          <a:bodyPr rtlCol="0">
            <a:normAutofit/>
          </a:bodyPr>
          <a:lstStyle/>
          <a:p>
            <a:pPr eaLnBrk="1" fontAlgn="auto" hangingPunct="1">
              <a:spcAft>
                <a:spcPts val="0"/>
              </a:spcAft>
              <a:buFont typeface="Arial" pitchFamily="34" charset="0"/>
              <a:buChar char="•"/>
              <a:defRPr/>
            </a:pPr>
            <a:r>
              <a:rPr lang="en-US" dirty="0" smtClean="0">
                <a:ea typeface="ＭＳ Ｐゴシック"/>
                <a:cs typeface="ＭＳ Ｐゴシック"/>
              </a:rPr>
              <a:t>Only medics, physician assistants, or  physicians should </a:t>
            </a:r>
            <a:r>
              <a:rPr lang="en-US" dirty="0">
                <a:ea typeface="ＭＳ Ｐゴシック"/>
                <a:cs typeface="ＭＳ Ｐゴシック"/>
              </a:rPr>
              <a:t>re-position </a:t>
            </a:r>
            <a:r>
              <a:rPr lang="en-US" dirty="0" smtClean="0">
                <a:ea typeface="ＭＳ Ｐゴシック"/>
                <a:cs typeface="ＭＳ Ｐゴシック"/>
              </a:rPr>
              <a:t>or convert tourniquets. </a:t>
            </a:r>
          </a:p>
        </p:txBody>
      </p:sp>
      <p:pic>
        <p:nvPicPr>
          <p:cNvPr id="175106" name="Picture 4" descr="CUF Tourniquet Location"/>
          <p:cNvPicPr>
            <a:picLocks noChangeAspect="1" noChangeArrowheads="1"/>
          </p:cNvPicPr>
          <p:nvPr/>
        </p:nvPicPr>
        <p:blipFill>
          <a:blip r:embed="rId3" cstate="print"/>
          <a:srcRect/>
          <a:stretch>
            <a:fillRect/>
          </a:stretch>
        </p:blipFill>
        <p:spPr bwMode="auto">
          <a:xfrm>
            <a:off x="2517775" y="3733800"/>
            <a:ext cx="4191000" cy="2786063"/>
          </a:xfrm>
          <a:prstGeom prst="rect">
            <a:avLst/>
          </a:prstGeom>
          <a:noFill/>
          <a:ln w="9525">
            <a:noFill/>
            <a:miter lim="800000"/>
            <a:headEnd/>
            <a:tailEnd/>
          </a:ln>
        </p:spPr>
      </p:pic>
      <p:sp>
        <p:nvSpPr>
          <p:cNvPr id="175107" name="Rectangle 2"/>
          <p:cNvSpPr>
            <a:spLocks noGrp="1" noChangeArrowheads="1"/>
          </p:cNvSpPr>
          <p:nvPr>
            <p:ph type="title" idx="4294967295"/>
          </p:nvPr>
        </p:nvSpPr>
        <p:spPr>
          <a:xfrm>
            <a:off x="1614815" y="164575"/>
            <a:ext cx="6781800" cy="1143000"/>
          </a:xfrm>
        </p:spPr>
        <p:txBody>
          <a:bodyPr/>
          <a:lstStyle/>
          <a:p>
            <a:pPr eaLnBrk="1" hangingPunct="1"/>
            <a:r>
              <a:rPr lang="en-US" sz="4400" dirty="0" smtClean="0">
                <a:ea typeface="ＭＳ Ｐゴシック"/>
                <a:cs typeface="ＭＳ Ｐゴシック"/>
              </a:rPr>
              <a:t>Tourniquets:</a:t>
            </a:r>
            <a:br>
              <a:rPr lang="en-US" sz="4400" dirty="0" smtClean="0">
                <a:ea typeface="ＭＳ Ｐゴシック"/>
                <a:cs typeface="ＭＳ Ｐゴシック"/>
              </a:rPr>
            </a:br>
            <a:r>
              <a:rPr lang="en-US" sz="4400" dirty="0" smtClean="0">
                <a:ea typeface="ＭＳ Ｐゴシック"/>
                <a:cs typeface="ＭＳ Ｐゴシック"/>
              </a:rPr>
              <a:t>Points to Remember</a:t>
            </a:r>
          </a:p>
        </p:txBody>
      </p:sp>
    </p:spTree>
    <p:extLst>
      <p:ext uri="{BB962C8B-B14F-4D97-AF65-F5344CB8AC3E}">
        <p14:creationId xmlns="" xmlns:p14="http://schemas.microsoft.com/office/powerpoint/2010/main" val="216201992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69" name="Rectangle 2"/>
          <p:cNvSpPr>
            <a:spLocks noGrp="1"/>
          </p:cNvSpPr>
          <p:nvPr>
            <p:ph type="title"/>
          </p:nvPr>
        </p:nvSpPr>
        <p:spPr>
          <a:xfrm>
            <a:off x="874713" y="87313"/>
            <a:ext cx="8229600" cy="1143000"/>
          </a:xfrm>
        </p:spPr>
        <p:txBody>
          <a:bodyPr/>
          <a:lstStyle/>
          <a:p>
            <a:pPr eaLnBrk="1" hangingPunct="1"/>
            <a:r>
              <a:rPr lang="en-US" altLang="en-US" smtClean="0"/>
              <a:t>Tourniquet Practical</a:t>
            </a:r>
          </a:p>
        </p:txBody>
      </p:sp>
      <p:pic>
        <p:nvPicPr>
          <p:cNvPr id="211970" name="Picture 4" descr="NSWC seal08"/>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268413" y="1755775"/>
            <a:ext cx="6375400" cy="42465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5"/>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6A263251-B601-4A7D-9BE7-623826298FE2}" type="slidenum">
              <a:rPr lang="en-US" altLang="en-US" sz="1400"/>
              <a:pPr algn="r"/>
              <a:t>36</a:t>
            </a:fld>
            <a:endParaRPr lang="en-US" altLang="en-US" sz="1400"/>
          </a:p>
        </p:txBody>
      </p:sp>
      <p:sp>
        <p:nvSpPr>
          <p:cNvPr id="19459" name="Rectangle 2"/>
          <p:cNvSpPr>
            <a:spLocks noGrp="1" noChangeArrowheads="1"/>
          </p:cNvSpPr>
          <p:nvPr>
            <p:ph type="title" idx="4294967295"/>
          </p:nvPr>
        </p:nvSpPr>
        <p:spPr>
          <a:xfrm>
            <a:off x="990600" y="152400"/>
            <a:ext cx="8229600" cy="1143000"/>
          </a:xfrm>
        </p:spPr>
        <p:txBody>
          <a:bodyPr/>
          <a:lstStyle/>
          <a:p>
            <a:pPr eaLnBrk="1" hangingPunct="1"/>
            <a:r>
              <a:rPr lang="en-US" altLang="en-US" sz="4000" b="1" dirty="0" smtClean="0"/>
              <a:t>  </a:t>
            </a:r>
            <a:r>
              <a:rPr lang="en-US" altLang="en-US" sz="4000" b="1" dirty="0" smtClean="0"/>
              <a:t>External </a:t>
            </a:r>
            <a:r>
              <a:rPr lang="en-US" altLang="en-US" sz="4000" b="1" dirty="0" smtClean="0"/>
              <a:t>Bleeding – Where you Can’t Use a Tourniquet</a:t>
            </a:r>
          </a:p>
        </p:txBody>
      </p:sp>
      <p:sp>
        <p:nvSpPr>
          <p:cNvPr id="19460" name="Rectangle 3"/>
          <p:cNvSpPr>
            <a:spLocks noGrp="1" noChangeArrowheads="1"/>
          </p:cNvSpPr>
          <p:nvPr>
            <p:ph type="body" idx="4294967295"/>
          </p:nvPr>
        </p:nvSpPr>
        <p:spPr>
          <a:xfrm>
            <a:off x="76200" y="2385312"/>
            <a:ext cx="9220200" cy="2643888"/>
          </a:xfrm>
        </p:spPr>
        <p:txBody>
          <a:bodyPr/>
          <a:lstStyle/>
          <a:p>
            <a:pPr lvl="1" eaLnBrk="1" hangingPunct="1">
              <a:buFontTx/>
              <a:buChar char="•"/>
            </a:pPr>
            <a:r>
              <a:rPr lang="en-US" altLang="en-US" sz="3600" b="1" dirty="0" smtClean="0"/>
              <a:t>Groin, axilla</a:t>
            </a:r>
          </a:p>
          <a:p>
            <a:pPr lvl="1" eaLnBrk="1" hangingPunct="1">
              <a:buFontTx/>
              <a:buChar char="•"/>
            </a:pPr>
            <a:r>
              <a:rPr lang="en-US" altLang="en-US" sz="3600" b="1" dirty="0" smtClean="0"/>
              <a:t>Neck</a:t>
            </a:r>
            <a:endParaRPr lang="en-US" altLang="en-US" sz="3600" b="1" dirty="0" smtClean="0"/>
          </a:p>
          <a:p>
            <a:pPr lvl="1" eaLnBrk="1" hangingPunct="1"/>
            <a:endParaRPr lang="en-US" altLang="en-US" b="1" dirty="0" smtClean="0"/>
          </a:p>
          <a:p>
            <a:pPr lvl="1" eaLnBrk="1" hangingPunct="1"/>
            <a:endParaRPr lang="en-US" altLang="en-US" dirty="0" smtClean="0"/>
          </a:p>
        </p:txBody>
      </p:sp>
      <p:pic>
        <p:nvPicPr>
          <p:cNvPr id="7" name="Picture 4"/>
          <p:cNvPicPr>
            <a:picLocks noChangeAspect="1" noChangeArrowheads="1"/>
          </p:cNvPicPr>
          <p:nvPr/>
        </p:nvPicPr>
        <p:blipFill>
          <a:blip r:embed="rId3" cstate="print"/>
          <a:srcRect/>
          <a:stretch>
            <a:fillRect/>
          </a:stretch>
        </p:blipFill>
        <p:spPr bwMode="auto">
          <a:xfrm>
            <a:off x="4561907" y="2584090"/>
            <a:ext cx="3696973" cy="1958655"/>
          </a:xfrm>
          <a:prstGeom prst="rect">
            <a:avLst/>
          </a:prstGeom>
          <a:noFill/>
          <a:ln w="9525">
            <a:noFill/>
            <a:miter lim="800000"/>
            <a:headEnd/>
            <a:tailEnd/>
          </a:ln>
        </p:spPr>
      </p:pic>
      <p:sp>
        <p:nvSpPr>
          <p:cNvPr id="9" name="TextBox 8"/>
          <p:cNvSpPr txBox="1"/>
          <p:nvPr/>
        </p:nvSpPr>
        <p:spPr>
          <a:xfrm>
            <a:off x="1422790" y="5240589"/>
            <a:ext cx="6490445" cy="646331"/>
          </a:xfrm>
          <a:prstGeom prst="rect">
            <a:avLst/>
          </a:prstGeom>
          <a:noFill/>
          <a:ln w="25400">
            <a:solidFill>
              <a:srgbClr val="FF0000"/>
            </a:solidFill>
          </a:ln>
        </p:spPr>
        <p:txBody>
          <a:bodyPr wrap="square" rtlCol="0">
            <a:spAutoFit/>
          </a:bodyPr>
          <a:lstStyle/>
          <a:p>
            <a:r>
              <a:rPr lang="en-US" sz="3600" b="1" dirty="0" smtClean="0">
                <a:solidFill>
                  <a:srgbClr val="FF0000"/>
                </a:solidFill>
              </a:rPr>
              <a:t> Use a </a:t>
            </a:r>
            <a:r>
              <a:rPr lang="en-US" sz="3600" b="1" dirty="0" err="1" smtClean="0">
                <a:solidFill>
                  <a:srgbClr val="FF0000"/>
                </a:solidFill>
              </a:rPr>
              <a:t>hemostatic</a:t>
            </a:r>
            <a:r>
              <a:rPr lang="en-US" sz="3600" b="1" dirty="0" smtClean="0">
                <a:solidFill>
                  <a:srgbClr val="FF0000"/>
                </a:solidFill>
              </a:rPr>
              <a:t> dressing!</a:t>
            </a:r>
            <a:endParaRPr lang="en-US" sz="3600" b="1" dirty="0">
              <a:solidFill>
                <a:srgbClr val="FF0000"/>
              </a:solidFill>
            </a:endParaRPr>
          </a:p>
        </p:txBody>
      </p:sp>
    </p:spTree>
    <p:extLst>
      <p:ext uri="{BB962C8B-B14F-4D97-AF65-F5344CB8AC3E}">
        <p14:creationId xmlns:p14="http://schemas.microsoft.com/office/powerpoint/2010/main" xmlns="" val="275442317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3" name="Rectangle 2"/>
          <p:cNvSpPr>
            <a:spLocks noGrp="1" noChangeArrowheads="1"/>
          </p:cNvSpPr>
          <p:nvPr>
            <p:ph type="title" idx="4294967295"/>
          </p:nvPr>
        </p:nvSpPr>
        <p:spPr>
          <a:xfrm>
            <a:off x="1468790" y="152400"/>
            <a:ext cx="6858000" cy="1143000"/>
          </a:xfrm>
        </p:spPr>
        <p:txBody>
          <a:bodyPr lIns="91432" tIns="45716" rIns="91432" bIns="45716">
            <a:normAutofit fontScale="90000"/>
          </a:bodyPr>
          <a:lstStyle/>
          <a:p>
            <a:r>
              <a:rPr lang="en-US" sz="4400" dirty="0" smtClean="0"/>
              <a:t>CoTCCC-Recommended </a:t>
            </a:r>
            <a:br>
              <a:rPr lang="en-US" sz="4400" dirty="0" smtClean="0"/>
            </a:br>
            <a:r>
              <a:rPr lang="en-US" dirty="0" err="1" smtClean="0"/>
              <a:t>Hemostatic</a:t>
            </a:r>
            <a:r>
              <a:rPr lang="en-US" dirty="0" smtClean="0"/>
              <a:t> Dressings</a:t>
            </a:r>
            <a:endParaRPr lang="en-US" sz="4400" dirty="0" smtClean="0"/>
          </a:p>
        </p:txBody>
      </p:sp>
      <p:sp>
        <p:nvSpPr>
          <p:cNvPr id="228354" name="Rectangle 3"/>
          <p:cNvSpPr>
            <a:spLocks noGrp="1" noChangeArrowheads="1"/>
          </p:cNvSpPr>
          <p:nvPr>
            <p:ph type="body" idx="4294967295"/>
          </p:nvPr>
        </p:nvSpPr>
        <p:spPr>
          <a:xfrm>
            <a:off x="228600" y="4191000"/>
            <a:ext cx="8445606" cy="510708"/>
          </a:xfrm>
        </p:spPr>
        <p:txBody>
          <a:bodyPr lIns="91432" tIns="45716" rIns="91432" bIns="45716"/>
          <a:lstStyle/>
          <a:p>
            <a:pPr>
              <a:lnSpc>
                <a:spcPct val="80000"/>
              </a:lnSpc>
              <a:buFont typeface="Arial" charset="0"/>
              <a:buNone/>
            </a:pPr>
            <a:r>
              <a:rPr lang="en-US" sz="2800" b="1" dirty="0" smtClean="0"/>
              <a:t>Combat Gauze        </a:t>
            </a:r>
            <a:r>
              <a:rPr lang="en-US" sz="2800" b="1" dirty="0" err="1" smtClean="0"/>
              <a:t>Celox</a:t>
            </a:r>
            <a:r>
              <a:rPr lang="en-US" sz="2800" b="1" dirty="0" smtClean="0"/>
              <a:t> Gauze            ChitoGauze</a:t>
            </a:r>
          </a:p>
        </p:txBody>
      </p:sp>
      <p:pic>
        <p:nvPicPr>
          <p:cNvPr id="3" name="Picture 2"/>
          <p:cNvPicPr>
            <a:picLocks noChangeAspect="1"/>
          </p:cNvPicPr>
          <p:nvPr/>
        </p:nvPicPr>
        <p:blipFill>
          <a:blip r:embed="rId3" cstate="print"/>
          <a:stretch>
            <a:fillRect/>
          </a:stretch>
        </p:blipFill>
        <p:spPr>
          <a:xfrm>
            <a:off x="3165862" y="1905000"/>
            <a:ext cx="2777738" cy="2095487"/>
          </a:xfrm>
          <a:prstGeom prst="rect">
            <a:avLst/>
          </a:prstGeom>
        </p:spPr>
      </p:pic>
      <p:pic>
        <p:nvPicPr>
          <p:cNvPr id="4" name="Picture 3"/>
          <p:cNvPicPr>
            <a:picLocks noChangeAspect="1"/>
          </p:cNvPicPr>
          <p:nvPr/>
        </p:nvPicPr>
        <p:blipFill>
          <a:blip r:embed="rId4" cstate="print"/>
          <a:stretch>
            <a:fillRect/>
          </a:stretch>
        </p:blipFill>
        <p:spPr>
          <a:xfrm>
            <a:off x="6073852" y="1872152"/>
            <a:ext cx="2689148" cy="2014048"/>
          </a:xfrm>
          <a:prstGeom prst="rect">
            <a:avLst/>
          </a:prstGeom>
        </p:spPr>
      </p:pic>
      <p:pic>
        <p:nvPicPr>
          <p:cNvPr id="5" name="Picture 4" descr="Combat Gauze.tif"/>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615738" y="1905000"/>
            <a:ext cx="1636437" cy="2219902"/>
          </a:xfrm>
          <a:prstGeom prst="rect">
            <a:avLst/>
          </a:prstGeom>
        </p:spPr>
      </p:pic>
      <p:sp>
        <p:nvSpPr>
          <p:cNvPr id="7" name="TextBox 6"/>
          <p:cNvSpPr txBox="1"/>
          <p:nvPr/>
        </p:nvSpPr>
        <p:spPr>
          <a:xfrm>
            <a:off x="457200" y="5791200"/>
            <a:ext cx="8048422" cy="523220"/>
          </a:xfrm>
          <a:prstGeom prst="rect">
            <a:avLst/>
          </a:prstGeom>
          <a:noFill/>
        </p:spPr>
        <p:txBody>
          <a:bodyPr wrap="none" rtlCol="0">
            <a:spAutoFit/>
          </a:bodyPr>
          <a:lstStyle/>
          <a:p>
            <a:r>
              <a:rPr lang="en-US" i="1" dirty="0" smtClean="0">
                <a:effectLst>
                  <a:outerShdw blurRad="38100" dist="38100" dir="2700000" algn="tl">
                    <a:srgbClr val="000000">
                      <a:alpha val="43137"/>
                    </a:srgbClr>
                  </a:outerShdw>
                </a:effectLst>
              </a:rPr>
              <a:t>* Always apply with 3 minutes of firm direct pressure!</a:t>
            </a:r>
            <a:endParaRPr lang="en-US"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22006303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9990" y="433410"/>
            <a:ext cx="7543800" cy="1143000"/>
          </a:xfrm>
        </p:spPr>
        <p:txBody>
          <a:bodyPr/>
          <a:lstStyle/>
          <a:p>
            <a:r>
              <a:rPr lang="en-US" b="1" dirty="0" smtClean="0"/>
              <a:t>Combat Gauze When You Can’t Use a Tourniquet</a:t>
            </a:r>
            <a:br>
              <a:rPr lang="en-US" b="1" dirty="0" smtClean="0"/>
            </a:br>
            <a:endParaRPr lang="en-US" b="1" dirty="0"/>
          </a:p>
        </p:txBody>
      </p:sp>
      <p:sp>
        <p:nvSpPr>
          <p:cNvPr id="3" name="Content Placeholder 2"/>
          <p:cNvSpPr>
            <a:spLocks noGrp="1"/>
          </p:cNvSpPr>
          <p:nvPr>
            <p:ph idx="1"/>
          </p:nvPr>
        </p:nvSpPr>
        <p:spPr>
          <a:xfrm>
            <a:off x="3124200" y="5989637"/>
            <a:ext cx="5486400" cy="792163"/>
          </a:xfrm>
        </p:spPr>
        <p:txBody>
          <a:bodyPr/>
          <a:lstStyle/>
          <a:p>
            <a:pPr algn="ctr">
              <a:buNone/>
            </a:pPr>
            <a:r>
              <a:rPr lang="en-US" sz="2000" b="1" i="1" dirty="0" smtClean="0"/>
              <a:t>Dr. </a:t>
            </a:r>
            <a:r>
              <a:rPr lang="en-US" sz="2000" b="1" i="1" dirty="0" err="1" smtClean="0"/>
              <a:t>Avi</a:t>
            </a:r>
            <a:r>
              <a:rPr lang="en-US" sz="2000" b="1" i="1" dirty="0" smtClean="0"/>
              <a:t> </a:t>
            </a:r>
            <a:r>
              <a:rPr lang="en-US" sz="2000" b="1" i="1" dirty="0" err="1" smtClean="0"/>
              <a:t>Shina</a:t>
            </a:r>
            <a:r>
              <a:rPr lang="en-US" sz="2000" b="1" i="1" dirty="0" smtClean="0"/>
              <a:t> et al </a:t>
            </a:r>
          </a:p>
          <a:p>
            <a:pPr algn="ctr">
              <a:buNone/>
            </a:pPr>
            <a:r>
              <a:rPr lang="en-US" sz="2000" b="1" i="1" dirty="0" smtClean="0"/>
              <a:t>Journal of Trauma 2015</a:t>
            </a:r>
          </a:p>
          <a:p>
            <a:endParaRPr lang="en-US" dirty="0" smtClean="0"/>
          </a:p>
          <a:p>
            <a:endParaRPr lang="en-US" dirty="0"/>
          </a:p>
        </p:txBody>
      </p:sp>
      <p:sp>
        <p:nvSpPr>
          <p:cNvPr id="4" name="Slide Number Placeholder 3"/>
          <p:cNvSpPr>
            <a:spLocks noGrp="1"/>
          </p:cNvSpPr>
          <p:nvPr>
            <p:ph type="sldNum" sz="quarter" idx="4294967295"/>
          </p:nvPr>
        </p:nvSpPr>
        <p:spPr>
          <a:xfrm>
            <a:off x="6553200" y="6245225"/>
            <a:ext cx="2133600" cy="476250"/>
          </a:xfrm>
          <a:prstGeom prst="rect">
            <a:avLst/>
          </a:prstGeom>
        </p:spPr>
        <p:txBody>
          <a:bodyPr/>
          <a:lstStyle/>
          <a:p>
            <a:fld id="{66D6AF61-6097-A348-B706-8168EC65AEF8}" type="slidenum">
              <a:rPr lang="en-US" smtClean="0"/>
              <a:pPr/>
              <a:t>38</a:t>
            </a:fld>
            <a:endParaRPr lang="en-US" dirty="0"/>
          </a:p>
        </p:txBody>
      </p:sp>
      <p:sp>
        <p:nvSpPr>
          <p:cNvPr id="6" name="TextBox 5"/>
          <p:cNvSpPr txBox="1"/>
          <p:nvPr/>
        </p:nvSpPr>
        <p:spPr>
          <a:xfrm>
            <a:off x="228600" y="4482405"/>
            <a:ext cx="8610600" cy="1384995"/>
          </a:xfrm>
          <a:prstGeom prst="rect">
            <a:avLst/>
          </a:prstGeom>
          <a:noFill/>
        </p:spPr>
        <p:txBody>
          <a:bodyPr wrap="square" rtlCol="0">
            <a:spAutoFit/>
          </a:bodyPr>
          <a:lstStyle/>
          <a:p>
            <a:r>
              <a:rPr lang="en-US" sz="2400" dirty="0" smtClean="0"/>
              <a:t>   </a:t>
            </a:r>
            <a:r>
              <a:rPr lang="en-US" sz="2400" b="1" dirty="0" smtClean="0"/>
              <a:t> </a:t>
            </a:r>
            <a:r>
              <a:rPr lang="en-US" sz="2400" b="1" dirty="0" smtClean="0">
                <a:solidFill>
                  <a:srgbClr val="FF0000"/>
                </a:solidFill>
              </a:rPr>
              <a:t>“</a:t>
            </a:r>
            <a:r>
              <a:rPr lang="en-US" sz="2000" b="1" dirty="0" smtClean="0">
                <a:solidFill>
                  <a:srgbClr val="FF0000"/>
                </a:solidFill>
              </a:rPr>
              <a:t>The 88.6% self-reported success rate in </a:t>
            </a:r>
            <a:r>
              <a:rPr lang="en-US" sz="2000" b="1" dirty="0" err="1" smtClean="0">
                <a:solidFill>
                  <a:srgbClr val="FF0000"/>
                </a:solidFill>
              </a:rPr>
              <a:t>junctional</a:t>
            </a:r>
            <a:r>
              <a:rPr lang="en-US" sz="2000" b="1" dirty="0" smtClean="0">
                <a:solidFill>
                  <a:srgbClr val="FF0000"/>
                </a:solidFill>
              </a:rPr>
              <a:t> hemorrhage control is encouraging, as </a:t>
            </a:r>
            <a:r>
              <a:rPr lang="en-US" sz="2000" b="1" dirty="0" err="1" smtClean="0">
                <a:solidFill>
                  <a:srgbClr val="FF0000"/>
                </a:solidFill>
              </a:rPr>
              <a:t>junctional</a:t>
            </a:r>
            <a:r>
              <a:rPr lang="en-US" sz="2000" b="1" dirty="0" smtClean="0">
                <a:solidFill>
                  <a:srgbClr val="FF0000"/>
                </a:solidFill>
              </a:rPr>
              <a:t> hemorrhage is increasingly looked at as the currently most common cause of preventable death in the battlefield.”</a:t>
            </a:r>
            <a:br>
              <a:rPr lang="en-US" sz="2000" b="1" dirty="0" smtClean="0">
                <a:solidFill>
                  <a:srgbClr val="FF0000"/>
                </a:solidFill>
              </a:rPr>
            </a:br>
            <a:endParaRPr lang="en-US" sz="2000" b="1" dirty="0">
              <a:solidFill>
                <a:srgbClr val="FF0000"/>
              </a:solidFill>
            </a:endParaRPr>
          </a:p>
        </p:txBody>
      </p:sp>
      <p:pic>
        <p:nvPicPr>
          <p:cNvPr id="8" name="Picture 7" descr="Shina CG 122 Cases J Trauma 2015.jpg"/>
          <p:cNvPicPr>
            <a:picLocks noChangeAspect="1"/>
          </p:cNvPicPr>
          <p:nvPr/>
        </p:nvPicPr>
        <p:blipFill>
          <a:blip r:embed="rId3" cstate="print"/>
          <a:stretch>
            <a:fillRect/>
          </a:stretch>
        </p:blipFill>
        <p:spPr>
          <a:xfrm>
            <a:off x="190500" y="1600200"/>
            <a:ext cx="8763000" cy="2686050"/>
          </a:xfrm>
          <a:prstGeom prst="rect">
            <a:avLst/>
          </a:prstGeom>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MM 151015b SD Officer Saves.jpg"/>
          <p:cNvPicPr>
            <a:picLocks noGrp="1" noChangeAspect="1"/>
          </p:cNvPicPr>
          <p:nvPr>
            <p:ph idx="1"/>
          </p:nvPr>
        </p:nvPicPr>
        <p:blipFill>
          <a:blip r:embed="rId3" cstate="print"/>
          <a:stretch>
            <a:fillRect/>
          </a:stretch>
        </p:blipFill>
        <p:spPr>
          <a:xfrm>
            <a:off x="-70910" y="0"/>
            <a:ext cx="9214909" cy="6858000"/>
          </a:xfrm>
        </p:spPr>
      </p:pic>
      <p:sp>
        <p:nvSpPr>
          <p:cNvPr id="5" name="TextBox 4"/>
          <p:cNvSpPr txBox="1"/>
          <p:nvPr/>
        </p:nvSpPr>
        <p:spPr>
          <a:xfrm>
            <a:off x="152400" y="4884003"/>
            <a:ext cx="1645002" cy="830997"/>
          </a:xfrm>
          <a:prstGeom prst="rect">
            <a:avLst/>
          </a:prstGeom>
          <a:noFill/>
        </p:spPr>
        <p:txBody>
          <a:bodyPr wrap="none" rtlCol="0">
            <a:spAutoFit/>
          </a:bodyPr>
          <a:lstStyle/>
          <a:p>
            <a:r>
              <a:rPr lang="en-US" sz="2400" b="1" i="1" dirty="0" smtClean="0">
                <a:solidFill>
                  <a:srgbClr val="FFFF00"/>
                </a:solidFill>
              </a:rPr>
              <a:t>Slide – Mr.</a:t>
            </a:r>
          </a:p>
          <a:p>
            <a:r>
              <a:rPr lang="en-US" sz="2400" b="1" i="1" dirty="0" smtClean="0">
                <a:solidFill>
                  <a:srgbClr val="FFFF00"/>
                </a:solidFill>
              </a:rPr>
              <a:t>Mike </a:t>
            </a:r>
            <a:r>
              <a:rPr lang="en-US" sz="2400" b="1" i="1" dirty="0" err="1" smtClean="0">
                <a:solidFill>
                  <a:srgbClr val="FFFF00"/>
                </a:solidFill>
              </a:rPr>
              <a:t>Meoli</a:t>
            </a:r>
            <a:endParaRPr lang="en-US" sz="2400" b="1" i="1" dirty="0">
              <a:solidFill>
                <a:srgbClr val="FFFF00"/>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Rectangle 2"/>
          <p:cNvSpPr>
            <a:spLocks noGrp="1" noChangeArrowheads="1"/>
          </p:cNvSpPr>
          <p:nvPr>
            <p:ph type="title"/>
          </p:nvPr>
        </p:nvSpPr>
        <p:spPr>
          <a:xfrm>
            <a:off x="457200" y="87313"/>
            <a:ext cx="8229600" cy="1143000"/>
          </a:xfrm>
        </p:spPr>
        <p:txBody>
          <a:bodyPr/>
          <a:lstStyle/>
          <a:p>
            <a:pPr eaLnBrk="1" hangingPunct="1"/>
            <a:r>
              <a:rPr lang="en-US" altLang="en-US" sz="6000" smtClean="0"/>
              <a:t>Question</a:t>
            </a:r>
          </a:p>
        </p:txBody>
      </p:sp>
      <p:sp>
        <p:nvSpPr>
          <p:cNvPr id="136194" name="Rectangle 3"/>
          <p:cNvSpPr>
            <a:spLocks noGrp="1" noChangeArrowheads="1"/>
          </p:cNvSpPr>
          <p:nvPr>
            <p:ph idx="1"/>
          </p:nvPr>
        </p:nvSpPr>
        <p:spPr>
          <a:xfrm>
            <a:off x="457200" y="1739900"/>
            <a:ext cx="8229600" cy="4525963"/>
          </a:xfrm>
        </p:spPr>
        <p:txBody>
          <a:bodyPr/>
          <a:lstStyle/>
          <a:p>
            <a:pPr eaLnBrk="1" hangingPunct="1"/>
            <a:r>
              <a:rPr lang="en-US" altLang="en-US" smtClean="0"/>
              <a:t>How long does it take to bleed to death from a complete femoral artery and vein disruption?</a:t>
            </a:r>
          </a:p>
          <a:p>
            <a:pPr eaLnBrk="1" hangingPunct="1"/>
            <a:r>
              <a:rPr lang="en-US" altLang="en-US" smtClean="0"/>
              <a:t>Answer:</a:t>
            </a:r>
          </a:p>
          <a:p>
            <a:pPr lvl="1" eaLnBrk="1" hangingPunct="1"/>
            <a:r>
              <a:rPr lang="en-US" altLang="en-US" smtClean="0">
                <a:ea typeface="Times New Roman" panose="02020603050405020304" pitchFamily="18" charset="0"/>
              </a:rPr>
              <a:t>Casualties with such an injury can bleed to death in </a:t>
            </a:r>
            <a:r>
              <a:rPr lang="en-US" altLang="en-US" b="1" i="1" u="sng" smtClean="0">
                <a:ea typeface="Times New Roman" panose="02020603050405020304" pitchFamily="18" charset="0"/>
              </a:rPr>
              <a:t>as little as 3 minutes</a:t>
            </a:r>
          </a:p>
          <a:p>
            <a:pPr eaLnBrk="1" hangingPunct="1"/>
            <a:endParaRPr lang="en-US" altLang="en-US" sz="2800" u="sng" smtClean="0">
              <a:solidFill>
                <a:srgbClr val="FFFF00"/>
              </a:solidFill>
            </a:endParaRPr>
          </a:p>
        </p:txBody>
      </p:sp>
      <p:pic>
        <p:nvPicPr>
          <p:cNvPr id="136195" name="Picture 6" descr="DL 110508 Marines"/>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768600" y="4465638"/>
            <a:ext cx="3532188" cy="23447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76200"/>
            <a:ext cx="6781800" cy="1112838"/>
          </a:xfrm>
        </p:spPr>
        <p:txBody>
          <a:bodyPr>
            <a:normAutofit/>
          </a:bodyPr>
          <a:lstStyle/>
          <a:p>
            <a:r>
              <a:rPr lang="en-US" sz="4800" dirty="0" smtClean="0"/>
              <a:t>Combat Gauze</a:t>
            </a:r>
            <a:endParaRPr lang="en-US" sz="4800" dirty="0"/>
          </a:p>
        </p:txBody>
      </p:sp>
      <p:sp>
        <p:nvSpPr>
          <p:cNvPr id="3" name="Content Placeholder 2"/>
          <p:cNvSpPr>
            <a:spLocks noGrp="1"/>
          </p:cNvSpPr>
          <p:nvPr>
            <p:ph idx="1"/>
          </p:nvPr>
        </p:nvSpPr>
        <p:spPr>
          <a:xfrm>
            <a:off x="277092" y="1685854"/>
            <a:ext cx="5499352" cy="3895002"/>
          </a:xfrm>
        </p:spPr>
        <p:txBody>
          <a:bodyPr>
            <a:noAutofit/>
          </a:bodyPr>
          <a:lstStyle/>
          <a:p>
            <a:r>
              <a:rPr lang="en-US" sz="2800" dirty="0" smtClean="0">
                <a:latin typeface="Times New Roman"/>
                <a:cs typeface="Times New Roman"/>
              </a:rPr>
              <a:t>Tested in the ISR safety model</a:t>
            </a:r>
          </a:p>
          <a:p>
            <a:r>
              <a:rPr lang="en-US" sz="2800" dirty="0" smtClean="0">
                <a:latin typeface="Times New Roman"/>
                <a:cs typeface="Times New Roman"/>
              </a:rPr>
              <a:t>Widely fielded in the DoD</a:t>
            </a:r>
          </a:p>
          <a:p>
            <a:r>
              <a:rPr lang="en-US" sz="2800" dirty="0" smtClean="0">
                <a:latin typeface="Times New Roman"/>
                <a:cs typeface="Times New Roman"/>
              </a:rPr>
              <a:t>Case series from the battlefield and the civilian sector:</a:t>
            </a:r>
          </a:p>
          <a:p>
            <a:pPr lvl="1"/>
            <a:r>
              <a:rPr lang="en-US" dirty="0" smtClean="0">
                <a:latin typeface="Times New Roman"/>
                <a:cs typeface="Times New Roman"/>
              </a:rPr>
              <a:t>CG is effective at stopping bleeding</a:t>
            </a:r>
          </a:p>
          <a:p>
            <a:pPr lvl="1"/>
            <a:r>
              <a:rPr lang="en-US" dirty="0" smtClean="0">
                <a:latin typeface="Times New Roman"/>
                <a:cs typeface="Times New Roman"/>
              </a:rPr>
              <a:t>No safety issues reported</a:t>
            </a:r>
          </a:p>
          <a:p>
            <a:r>
              <a:rPr lang="en-US" sz="2800" dirty="0" smtClean="0">
                <a:latin typeface="Times New Roman"/>
                <a:cs typeface="Times New Roman"/>
              </a:rPr>
              <a:t>Recommended by CoTCCC as first choice for hemostatic dressing</a:t>
            </a:r>
            <a:endParaRPr lang="en-US" sz="2800" dirty="0">
              <a:latin typeface="Times New Roman"/>
              <a:cs typeface="Times New Roman"/>
            </a:endParaRPr>
          </a:p>
        </p:txBody>
      </p:sp>
      <p:pic>
        <p:nvPicPr>
          <p:cNvPr id="5" name="Picture 4" descr="Combat Gauze.tif"/>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084773" y="1977198"/>
            <a:ext cx="2089411" cy="2834382"/>
          </a:xfrm>
          <a:prstGeom prst="rect">
            <a:avLst/>
          </a:prstGeom>
        </p:spPr>
      </p:pic>
    </p:spTree>
    <p:extLst>
      <p:ext uri="{BB962C8B-B14F-4D97-AF65-F5344CB8AC3E}">
        <p14:creationId xmlns="" xmlns:p14="http://schemas.microsoft.com/office/powerpoint/2010/main" val="134354009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89" name="Text Box 5"/>
          <p:cNvSpPr txBox="1">
            <a:spLocks noChangeArrowheads="1"/>
          </p:cNvSpPr>
          <p:nvPr/>
        </p:nvSpPr>
        <p:spPr bwMode="auto">
          <a:xfrm>
            <a:off x="457200" y="1981200"/>
            <a:ext cx="4114800" cy="3416320"/>
          </a:xfrm>
          <a:prstGeom prst="rect">
            <a:avLst/>
          </a:prstGeom>
          <a:noFill/>
          <a:ln w="9525">
            <a:noFill/>
            <a:miter lim="800000"/>
            <a:headEnd/>
            <a:tailEnd/>
          </a:ln>
        </p:spPr>
        <p:txBody>
          <a:bodyPr>
            <a:spAutoFit/>
          </a:bodyPr>
          <a:lstStyle/>
          <a:p>
            <a:pPr marL="457200" indent="-273050">
              <a:buFont typeface="Arial" charset="0"/>
              <a:buChar char="•"/>
            </a:pPr>
            <a:r>
              <a:rPr lang="en-US" sz="2400" dirty="0">
                <a:latin typeface="Times New Roman"/>
                <a:cs typeface="Times New Roman"/>
              </a:rPr>
              <a:t>Open clothing around the wound.</a:t>
            </a:r>
          </a:p>
          <a:p>
            <a:pPr marL="457200" indent="-273050">
              <a:buFont typeface="Arial" charset="0"/>
              <a:buChar char="•"/>
            </a:pPr>
            <a:r>
              <a:rPr lang="en-US" sz="2400" dirty="0">
                <a:latin typeface="Times New Roman"/>
                <a:cs typeface="Times New Roman"/>
              </a:rPr>
              <a:t>If possible, remove excess pooled blood from the  wound while preserving any clots already formed in the wound.</a:t>
            </a:r>
          </a:p>
          <a:p>
            <a:pPr marL="457200" indent="-273050">
              <a:buFont typeface="Arial" charset="0"/>
              <a:buChar char="•"/>
            </a:pPr>
            <a:r>
              <a:rPr lang="en-US" sz="2400" dirty="0">
                <a:latin typeface="Times New Roman"/>
                <a:cs typeface="Times New Roman"/>
              </a:rPr>
              <a:t>Locate the source of the most active bleeding.</a:t>
            </a:r>
          </a:p>
        </p:txBody>
      </p:sp>
      <p:pic>
        <p:nvPicPr>
          <p:cNvPr id="191490" name="Picture 9" descr="P3050041"/>
          <p:cNvPicPr>
            <a:picLocks noChangeAspect="1" noChangeArrowheads="1"/>
          </p:cNvPicPr>
          <p:nvPr/>
        </p:nvPicPr>
        <p:blipFill>
          <a:blip r:embed="rId3" cstate="print"/>
          <a:srcRect/>
          <a:stretch>
            <a:fillRect/>
          </a:stretch>
        </p:blipFill>
        <p:spPr bwMode="auto">
          <a:xfrm>
            <a:off x="4876800" y="1854200"/>
            <a:ext cx="4191000" cy="3554413"/>
          </a:xfrm>
          <a:prstGeom prst="rect">
            <a:avLst/>
          </a:prstGeom>
          <a:noFill/>
          <a:ln w="9525">
            <a:noFill/>
            <a:miter lim="800000"/>
            <a:headEnd/>
            <a:tailEnd/>
          </a:ln>
        </p:spPr>
      </p:pic>
      <p:sp>
        <p:nvSpPr>
          <p:cNvPr id="7" name="Footer Placeholder 5"/>
          <p:cNvSpPr txBox="1">
            <a:spLocks noGrp="1"/>
          </p:cNvSpPr>
          <p:nvPr/>
        </p:nvSpPr>
        <p:spPr>
          <a:xfrm>
            <a:off x="457200" y="6553200"/>
            <a:ext cx="8229600" cy="168275"/>
          </a:xfrm>
          <a:prstGeom prst="rect">
            <a:avLst/>
          </a:prstGeom>
          <a:noFill/>
        </p:spPr>
        <p:txBody>
          <a:bodyPr anchor="ctr"/>
          <a:lstStyle>
            <a:lvl1pPr>
              <a:defRPr/>
            </a:lvl1pPr>
          </a:lstStyle>
          <a:p>
            <a:pPr algn="ctr" fontAlgn="auto">
              <a:spcBef>
                <a:spcPts val="0"/>
              </a:spcBef>
              <a:spcAft>
                <a:spcPts val="0"/>
              </a:spcAft>
              <a:defRPr/>
            </a:pPr>
            <a:r>
              <a:rPr lang="en-US" sz="1200" dirty="0" smtClean="0">
                <a:solidFill>
                  <a:schemeClr val="tx1">
                    <a:tint val="75000"/>
                  </a:schemeClr>
                </a:solidFill>
                <a:latin typeface="+mn-lt"/>
                <a:ea typeface="+mn-ea"/>
                <a:cs typeface="+mn-cs"/>
              </a:rPr>
              <a:t>Combat Medical Systems, LLC, </a:t>
            </a:r>
            <a:r>
              <a:rPr lang="en-US" sz="900" dirty="0" smtClean="0">
                <a:solidFill>
                  <a:schemeClr val="tx1">
                    <a:tint val="75000"/>
                  </a:schemeClr>
                </a:solidFill>
                <a:latin typeface="+mn-lt"/>
                <a:ea typeface="+mn-ea"/>
                <a:cs typeface="+mn-cs"/>
              </a:rPr>
              <a:t>Tel</a:t>
            </a:r>
            <a:r>
              <a:rPr lang="en-US" sz="1200" dirty="0" smtClean="0">
                <a:solidFill>
                  <a:schemeClr val="tx1">
                    <a:tint val="75000"/>
                  </a:schemeClr>
                </a:solidFill>
                <a:latin typeface="+mn-lt"/>
                <a:ea typeface="+mn-ea"/>
                <a:cs typeface="+mn-cs"/>
              </a:rPr>
              <a:t>: 910-426-0003, Fax: 910-426-0009, Website: www.combatgauze.com</a:t>
            </a:r>
          </a:p>
        </p:txBody>
      </p:sp>
      <p:sp>
        <p:nvSpPr>
          <p:cNvPr id="191492" name="Title 10"/>
          <p:cNvSpPr>
            <a:spLocks noGrp="1"/>
          </p:cNvSpPr>
          <p:nvPr>
            <p:ph type="title" idx="4294967295"/>
          </p:nvPr>
        </p:nvSpPr>
        <p:spPr>
          <a:xfrm>
            <a:off x="1800375" y="8997"/>
            <a:ext cx="7188200" cy="1200150"/>
          </a:xfrm>
        </p:spPr>
        <p:txBody>
          <a:bodyPr wrap="none">
            <a:spAutoFit/>
          </a:bodyPr>
          <a:lstStyle/>
          <a:p>
            <a:pPr eaLnBrk="1" hangingPunct="1"/>
            <a:r>
              <a:rPr lang="en-US" sz="3600" dirty="0" smtClean="0">
                <a:ea typeface="ＭＳ Ｐゴシック"/>
                <a:cs typeface="ＭＳ Ｐゴシック"/>
              </a:rPr>
              <a:t>Combat Gauze Directions (1) </a:t>
            </a:r>
            <a:br>
              <a:rPr lang="en-US" sz="3600" dirty="0" smtClean="0">
                <a:ea typeface="ＭＳ Ｐゴシック"/>
                <a:cs typeface="ＭＳ Ｐゴシック"/>
              </a:rPr>
            </a:br>
            <a:r>
              <a:rPr lang="en-US" sz="3600" dirty="0" smtClean="0">
                <a:ea typeface="ＭＳ Ｐゴシック"/>
                <a:cs typeface="ＭＳ Ｐゴシック"/>
              </a:rPr>
              <a:t>Expose Wound &amp; Identify Bleeding</a:t>
            </a:r>
          </a:p>
        </p:txBody>
      </p:sp>
    </p:spTree>
    <p:extLst>
      <p:ext uri="{BB962C8B-B14F-4D97-AF65-F5344CB8AC3E}">
        <p14:creationId xmlns="" xmlns:p14="http://schemas.microsoft.com/office/powerpoint/2010/main" val="328970612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7" name="Text Box 42"/>
          <p:cNvSpPr txBox="1">
            <a:spLocks noChangeArrowheads="1"/>
          </p:cNvSpPr>
          <p:nvPr/>
        </p:nvSpPr>
        <p:spPr bwMode="auto">
          <a:xfrm>
            <a:off x="16010" y="1981200"/>
            <a:ext cx="4876800" cy="3046988"/>
          </a:xfrm>
          <a:prstGeom prst="rect">
            <a:avLst/>
          </a:prstGeom>
          <a:noFill/>
          <a:ln w="9525">
            <a:noFill/>
            <a:miter lim="800000"/>
            <a:headEnd/>
            <a:tailEnd/>
          </a:ln>
        </p:spPr>
        <p:txBody>
          <a:bodyPr>
            <a:spAutoFit/>
          </a:bodyPr>
          <a:lstStyle/>
          <a:p>
            <a:pPr marL="346075" indent="-230188">
              <a:buFont typeface="Arial" charset="0"/>
              <a:buChar char="•"/>
            </a:pPr>
            <a:r>
              <a:rPr lang="en-US" sz="2400" dirty="0">
                <a:latin typeface="Times New Roman"/>
                <a:cs typeface="Times New Roman"/>
              </a:rPr>
              <a:t>Pack Combat </a:t>
            </a:r>
            <a:r>
              <a:rPr lang="en-US" sz="2400" dirty="0" smtClean="0">
                <a:latin typeface="Times New Roman"/>
                <a:cs typeface="Times New Roman"/>
              </a:rPr>
              <a:t>Gauze </a:t>
            </a:r>
            <a:r>
              <a:rPr lang="en-US" sz="2400" dirty="0">
                <a:latin typeface="Times New Roman"/>
                <a:cs typeface="Times New Roman"/>
              </a:rPr>
              <a:t>tightly into wound and directly onto the source of bleeding. </a:t>
            </a:r>
          </a:p>
          <a:p>
            <a:pPr marL="346075" indent="-230188">
              <a:buFont typeface="Arial" charset="0"/>
              <a:buChar char="•"/>
            </a:pPr>
            <a:r>
              <a:rPr lang="en-US" sz="2400" dirty="0">
                <a:latin typeface="Times New Roman"/>
                <a:cs typeface="Times New Roman"/>
              </a:rPr>
              <a:t>More than one gauze may be required to stem blood flow. </a:t>
            </a:r>
          </a:p>
          <a:p>
            <a:pPr marL="346075" indent="-230188">
              <a:buFont typeface="Arial" charset="0"/>
              <a:buChar char="•"/>
            </a:pPr>
            <a:r>
              <a:rPr lang="en-US" sz="2400" dirty="0">
                <a:latin typeface="Times New Roman"/>
                <a:cs typeface="Times New Roman"/>
              </a:rPr>
              <a:t>Combat </a:t>
            </a:r>
            <a:r>
              <a:rPr lang="en-US" sz="2400" dirty="0" smtClean="0">
                <a:latin typeface="Times New Roman"/>
                <a:cs typeface="Times New Roman"/>
              </a:rPr>
              <a:t>Gauze </a:t>
            </a:r>
            <a:r>
              <a:rPr lang="en-US" sz="2400" dirty="0">
                <a:latin typeface="Times New Roman"/>
                <a:cs typeface="Times New Roman"/>
              </a:rPr>
              <a:t>may be re-packed or adjusted in the wound to ensure proper placement.</a:t>
            </a:r>
          </a:p>
        </p:txBody>
      </p:sp>
      <p:grpSp>
        <p:nvGrpSpPr>
          <p:cNvPr id="2" name="Group 61"/>
          <p:cNvGrpSpPr>
            <a:grpSpLocks/>
          </p:cNvGrpSpPr>
          <p:nvPr/>
        </p:nvGrpSpPr>
        <p:grpSpPr bwMode="auto">
          <a:xfrm>
            <a:off x="4983163" y="4313238"/>
            <a:ext cx="3744912" cy="1989137"/>
            <a:chOff x="1200" y="2352"/>
            <a:chExt cx="3312" cy="1632"/>
          </a:xfrm>
        </p:grpSpPr>
        <p:sp>
          <p:nvSpPr>
            <p:cNvPr id="193542" name="AutoShape 44"/>
            <p:cNvSpPr>
              <a:spLocks noChangeArrowheads="1"/>
            </p:cNvSpPr>
            <p:nvPr/>
          </p:nvSpPr>
          <p:spPr bwMode="auto">
            <a:xfrm>
              <a:off x="1200" y="2352"/>
              <a:ext cx="3312" cy="1632"/>
            </a:xfrm>
            <a:prstGeom prst="roundRect">
              <a:avLst>
                <a:gd name="adj" fmla="val 16667"/>
              </a:avLst>
            </a:prstGeom>
            <a:noFill/>
            <a:ln w="9525">
              <a:solidFill>
                <a:schemeClr val="tx1"/>
              </a:solidFill>
              <a:round/>
              <a:headEnd/>
              <a:tailEnd/>
            </a:ln>
          </p:spPr>
          <p:txBody>
            <a:bodyPr wrap="none" tIns="0"/>
            <a:lstStyle/>
            <a:p>
              <a:pPr marL="342900" indent="-342900">
                <a:tabLst>
                  <a:tab pos="342900" algn="l"/>
                </a:tabLst>
              </a:pPr>
              <a:endParaRPr lang="en-US" sz="1200" dirty="0">
                <a:latin typeface="Impact" pitchFamily="34" charset="0"/>
                <a:cs typeface="Arial" charset="0"/>
              </a:endParaRPr>
            </a:p>
          </p:txBody>
        </p:sp>
        <p:sp>
          <p:nvSpPr>
            <p:cNvPr id="193543" name="Line 45"/>
            <p:cNvSpPr>
              <a:spLocks noChangeShapeType="1"/>
            </p:cNvSpPr>
            <p:nvPr/>
          </p:nvSpPr>
          <p:spPr bwMode="auto">
            <a:xfrm>
              <a:off x="1296" y="3216"/>
              <a:ext cx="3120" cy="0"/>
            </a:xfrm>
            <a:prstGeom prst="line">
              <a:avLst/>
            </a:prstGeom>
            <a:noFill/>
            <a:ln w="9525">
              <a:solidFill>
                <a:schemeClr val="tx1"/>
              </a:solidFill>
              <a:round/>
              <a:headEnd/>
              <a:tailEnd/>
            </a:ln>
          </p:spPr>
          <p:txBody>
            <a:bodyPr/>
            <a:lstStyle/>
            <a:p>
              <a:endParaRPr lang="en-US" dirty="0"/>
            </a:p>
          </p:txBody>
        </p:sp>
        <p:grpSp>
          <p:nvGrpSpPr>
            <p:cNvPr id="3" name="Group 46"/>
            <p:cNvGrpSpPr>
              <a:grpSpLocks/>
            </p:cNvGrpSpPr>
            <p:nvPr/>
          </p:nvGrpSpPr>
          <p:grpSpPr bwMode="auto">
            <a:xfrm>
              <a:off x="1296" y="2400"/>
              <a:ext cx="3120" cy="710"/>
              <a:chOff x="624" y="2640"/>
              <a:chExt cx="3120" cy="710"/>
            </a:xfrm>
          </p:grpSpPr>
          <p:sp>
            <p:nvSpPr>
              <p:cNvPr id="193553" name="AutoShape 47"/>
              <p:cNvSpPr>
                <a:spLocks noChangeArrowheads="1"/>
              </p:cNvSpPr>
              <p:nvPr/>
            </p:nvSpPr>
            <p:spPr bwMode="auto">
              <a:xfrm>
                <a:off x="2304" y="2976"/>
                <a:ext cx="384" cy="192"/>
              </a:xfrm>
              <a:prstGeom prst="rightArrow">
                <a:avLst>
                  <a:gd name="adj1" fmla="val 50000"/>
                  <a:gd name="adj2" fmla="val 50000"/>
                </a:avLst>
              </a:prstGeom>
              <a:noFill/>
              <a:ln w="9525">
                <a:solidFill>
                  <a:schemeClr val="tx1"/>
                </a:solidFill>
                <a:miter lim="800000"/>
                <a:headEnd/>
                <a:tailEnd/>
              </a:ln>
            </p:spPr>
            <p:txBody>
              <a:bodyPr wrap="none" anchor="ctr"/>
              <a:lstStyle/>
              <a:p>
                <a:endParaRPr lang="en-US" sz="1800" dirty="0">
                  <a:latin typeface="Calibri" pitchFamily="34" charset="0"/>
                  <a:cs typeface="Arial" charset="0"/>
                </a:endParaRPr>
              </a:p>
            </p:txBody>
          </p:sp>
          <p:grpSp>
            <p:nvGrpSpPr>
              <p:cNvPr id="4" name="Group 48"/>
              <p:cNvGrpSpPr>
                <a:grpSpLocks/>
              </p:cNvGrpSpPr>
              <p:nvPr/>
            </p:nvGrpSpPr>
            <p:grpSpPr bwMode="auto">
              <a:xfrm>
                <a:off x="624" y="2880"/>
                <a:ext cx="432" cy="432"/>
                <a:chOff x="3408" y="3120"/>
                <a:chExt cx="432" cy="432"/>
              </a:xfrm>
            </p:grpSpPr>
            <p:pic>
              <p:nvPicPr>
                <p:cNvPr id="193557" name="Picture 49"/>
                <p:cNvPicPr>
                  <a:picLocks noChangeAspect="1" noChangeArrowheads="1"/>
                </p:cNvPicPr>
                <p:nvPr/>
              </p:nvPicPr>
              <p:blipFill>
                <a:blip r:embed="rId3" cstate="print"/>
                <a:srcRect/>
                <a:stretch>
                  <a:fillRect/>
                </a:stretch>
              </p:blipFill>
              <p:spPr bwMode="auto">
                <a:xfrm>
                  <a:off x="3456" y="3168"/>
                  <a:ext cx="277" cy="336"/>
                </a:xfrm>
                <a:prstGeom prst="rect">
                  <a:avLst/>
                </a:prstGeom>
                <a:noFill/>
                <a:ln w="9525">
                  <a:noFill/>
                  <a:miter lim="800000"/>
                  <a:headEnd/>
                  <a:tailEnd/>
                </a:ln>
              </p:spPr>
            </p:pic>
            <p:sp>
              <p:nvSpPr>
                <p:cNvPr id="193558" name="Oval 50"/>
                <p:cNvSpPr>
                  <a:spLocks noChangeArrowheads="1"/>
                </p:cNvSpPr>
                <p:nvPr/>
              </p:nvSpPr>
              <p:spPr bwMode="auto">
                <a:xfrm>
                  <a:off x="3408" y="3120"/>
                  <a:ext cx="432" cy="432"/>
                </a:xfrm>
                <a:prstGeom prst="ellipse">
                  <a:avLst/>
                </a:prstGeom>
                <a:noFill/>
                <a:ln w="101600">
                  <a:solidFill>
                    <a:schemeClr val="tx1"/>
                  </a:solidFill>
                  <a:round/>
                  <a:headEnd/>
                  <a:tailEnd/>
                </a:ln>
              </p:spPr>
              <p:txBody>
                <a:bodyPr wrap="none" lIns="0" tIns="0" rIns="0" bIns="0" anchor="ctr"/>
                <a:lstStyle/>
                <a:p>
                  <a:pPr algn="ctr"/>
                  <a:endParaRPr lang="en-US" sz="4400" b="1" i="1" dirty="0">
                    <a:latin typeface="Calibri" pitchFamily="34" charset="0"/>
                    <a:cs typeface="Arial" charset="0"/>
                  </a:endParaRPr>
                </a:p>
              </p:txBody>
            </p:sp>
          </p:grpSp>
          <p:pic>
            <p:nvPicPr>
              <p:cNvPr id="193555" name="Picture 51"/>
              <p:cNvPicPr>
                <a:picLocks noChangeAspect="1" noChangeArrowheads="1"/>
              </p:cNvPicPr>
              <p:nvPr/>
            </p:nvPicPr>
            <p:blipFill>
              <a:blip r:embed="rId4" cstate="print"/>
              <a:srcRect/>
              <a:stretch>
                <a:fillRect/>
              </a:stretch>
            </p:blipFill>
            <p:spPr bwMode="auto">
              <a:xfrm>
                <a:off x="1152" y="2640"/>
                <a:ext cx="1064" cy="710"/>
              </a:xfrm>
              <a:prstGeom prst="rect">
                <a:avLst/>
              </a:prstGeom>
              <a:noFill/>
              <a:ln w="9525">
                <a:noFill/>
                <a:miter lim="800000"/>
                <a:headEnd/>
                <a:tailEnd/>
              </a:ln>
            </p:spPr>
          </p:pic>
          <p:pic>
            <p:nvPicPr>
              <p:cNvPr id="193556" name="Picture 52"/>
              <p:cNvPicPr>
                <a:picLocks noChangeAspect="1" noChangeArrowheads="1"/>
              </p:cNvPicPr>
              <p:nvPr/>
            </p:nvPicPr>
            <p:blipFill>
              <a:blip r:embed="rId5" cstate="print"/>
              <a:srcRect/>
              <a:stretch>
                <a:fillRect/>
              </a:stretch>
            </p:blipFill>
            <p:spPr bwMode="auto">
              <a:xfrm>
                <a:off x="2736" y="2880"/>
                <a:ext cx="1008" cy="467"/>
              </a:xfrm>
              <a:prstGeom prst="rect">
                <a:avLst/>
              </a:prstGeom>
              <a:noFill/>
              <a:ln w="9525">
                <a:noFill/>
                <a:miter lim="800000"/>
                <a:headEnd/>
                <a:tailEnd/>
              </a:ln>
            </p:spPr>
          </p:pic>
        </p:grpSp>
        <p:grpSp>
          <p:nvGrpSpPr>
            <p:cNvPr id="5" name="Group 53"/>
            <p:cNvGrpSpPr>
              <a:grpSpLocks/>
            </p:cNvGrpSpPr>
            <p:nvPr/>
          </p:nvGrpSpPr>
          <p:grpSpPr bwMode="auto">
            <a:xfrm>
              <a:off x="1296" y="3312"/>
              <a:ext cx="2976" cy="576"/>
              <a:chOff x="624" y="3648"/>
              <a:chExt cx="2976" cy="576"/>
            </a:xfrm>
          </p:grpSpPr>
          <p:grpSp>
            <p:nvGrpSpPr>
              <p:cNvPr id="6" name="Group 54"/>
              <p:cNvGrpSpPr>
                <a:grpSpLocks/>
              </p:cNvGrpSpPr>
              <p:nvPr/>
            </p:nvGrpSpPr>
            <p:grpSpPr bwMode="auto">
              <a:xfrm>
                <a:off x="624" y="3648"/>
                <a:ext cx="2976" cy="576"/>
                <a:chOff x="624" y="3648"/>
                <a:chExt cx="2976" cy="576"/>
              </a:xfrm>
            </p:grpSpPr>
            <p:sp>
              <p:nvSpPr>
                <p:cNvPr id="193549" name="AutoShape 55"/>
                <p:cNvSpPr>
                  <a:spLocks noChangeArrowheads="1"/>
                </p:cNvSpPr>
                <p:nvPr/>
              </p:nvSpPr>
              <p:spPr bwMode="auto">
                <a:xfrm>
                  <a:off x="2304" y="3888"/>
                  <a:ext cx="384" cy="192"/>
                </a:xfrm>
                <a:prstGeom prst="rightArrow">
                  <a:avLst>
                    <a:gd name="adj1" fmla="val 50000"/>
                    <a:gd name="adj2" fmla="val 50000"/>
                  </a:avLst>
                </a:prstGeom>
                <a:noFill/>
                <a:ln w="9525">
                  <a:solidFill>
                    <a:schemeClr val="tx1"/>
                  </a:solidFill>
                  <a:miter lim="800000"/>
                  <a:headEnd/>
                  <a:tailEnd/>
                </a:ln>
              </p:spPr>
              <p:txBody>
                <a:bodyPr wrap="none" anchor="ctr"/>
                <a:lstStyle/>
                <a:p>
                  <a:endParaRPr lang="en-US" sz="1800" dirty="0">
                    <a:latin typeface="Calibri" pitchFamily="34" charset="0"/>
                    <a:cs typeface="Arial" charset="0"/>
                  </a:endParaRPr>
                </a:p>
              </p:txBody>
            </p:sp>
            <p:sp>
              <p:nvSpPr>
                <p:cNvPr id="193550" name="AutoShape 56"/>
                <p:cNvSpPr>
                  <a:spLocks noChangeArrowheads="1"/>
                </p:cNvSpPr>
                <p:nvPr/>
              </p:nvSpPr>
              <p:spPr bwMode="auto">
                <a:xfrm>
                  <a:off x="624" y="3744"/>
                  <a:ext cx="480" cy="48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50 w 21600"/>
                    <a:gd name="T25" fmla="*/ 3150 h 21600"/>
                    <a:gd name="T26" fmla="*/ 18450 w 21600"/>
                    <a:gd name="T27" fmla="*/ 1845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lnTo>
                        <a:pt x="17401" y="15493"/>
                      </a:lnTo>
                      <a:close/>
                      <a:moveTo>
                        <a:pt x="4198" y="6106"/>
                      </a:moveTo>
                      <a:cubicBezTo>
                        <a:pt x="3223" y="7477"/>
                        <a:pt x="2700" y="9117"/>
                        <a:pt x="2700" y="10799"/>
                      </a:cubicBezTo>
                      <a:cubicBezTo>
                        <a:pt x="2700" y="15273"/>
                        <a:pt x="6326" y="18900"/>
                        <a:pt x="10800" y="18900"/>
                      </a:cubicBezTo>
                      <a:cubicBezTo>
                        <a:pt x="12482" y="18900"/>
                        <a:pt x="14122" y="18376"/>
                        <a:pt x="15493" y="17401"/>
                      </a:cubicBezTo>
                      <a:lnTo>
                        <a:pt x="4198" y="6106"/>
                      </a:lnTo>
                      <a:close/>
                    </a:path>
                  </a:pathLst>
                </a:custGeom>
                <a:solidFill>
                  <a:schemeClr val="tx1"/>
                </a:solidFill>
                <a:ln w="9525">
                  <a:solidFill>
                    <a:schemeClr val="tx1"/>
                  </a:solidFill>
                  <a:miter lim="800000"/>
                  <a:headEnd/>
                  <a:tailEnd/>
                </a:ln>
              </p:spPr>
              <p:txBody>
                <a:bodyPr wrap="none" anchor="ctr"/>
                <a:lstStyle/>
                <a:p>
                  <a:endParaRPr lang="en-US" dirty="0"/>
                </a:p>
              </p:txBody>
            </p:sp>
            <p:pic>
              <p:nvPicPr>
                <p:cNvPr id="193551" name="Picture 57"/>
                <p:cNvPicPr>
                  <a:picLocks noChangeAspect="1" noChangeArrowheads="1"/>
                </p:cNvPicPr>
                <p:nvPr/>
              </p:nvPicPr>
              <p:blipFill>
                <a:blip r:embed="rId6" cstate="print"/>
                <a:srcRect/>
                <a:stretch>
                  <a:fillRect/>
                </a:stretch>
              </p:blipFill>
              <p:spPr bwMode="auto">
                <a:xfrm>
                  <a:off x="1296" y="3648"/>
                  <a:ext cx="839" cy="562"/>
                </a:xfrm>
                <a:prstGeom prst="rect">
                  <a:avLst/>
                </a:prstGeom>
                <a:noFill/>
                <a:ln w="9525">
                  <a:noFill/>
                  <a:miter lim="800000"/>
                  <a:headEnd/>
                  <a:tailEnd/>
                </a:ln>
              </p:spPr>
            </p:pic>
            <p:pic>
              <p:nvPicPr>
                <p:cNvPr id="193552" name="Picture 58"/>
                <p:cNvPicPr>
                  <a:picLocks noChangeAspect="1" noChangeArrowheads="1"/>
                </p:cNvPicPr>
                <p:nvPr/>
              </p:nvPicPr>
              <p:blipFill>
                <a:blip r:embed="rId7" cstate="print"/>
                <a:srcRect/>
                <a:stretch>
                  <a:fillRect/>
                </a:stretch>
              </p:blipFill>
              <p:spPr bwMode="auto">
                <a:xfrm>
                  <a:off x="2832" y="3840"/>
                  <a:ext cx="768" cy="372"/>
                </a:xfrm>
                <a:prstGeom prst="rect">
                  <a:avLst/>
                </a:prstGeom>
                <a:noFill/>
                <a:ln w="9525">
                  <a:noFill/>
                  <a:miter lim="800000"/>
                  <a:headEnd/>
                  <a:tailEnd/>
                </a:ln>
              </p:spPr>
            </p:pic>
          </p:grpSp>
          <p:sp>
            <p:nvSpPr>
              <p:cNvPr id="193547" name="Freeform 59"/>
              <p:cNvSpPr>
                <a:spLocks/>
              </p:cNvSpPr>
              <p:nvPr/>
            </p:nvSpPr>
            <p:spPr bwMode="auto">
              <a:xfrm>
                <a:off x="1762" y="4067"/>
                <a:ext cx="106" cy="81"/>
              </a:xfrm>
              <a:custGeom>
                <a:avLst/>
                <a:gdLst>
                  <a:gd name="T0" fmla="*/ 102 w 106"/>
                  <a:gd name="T1" fmla="*/ 11 h 81"/>
                  <a:gd name="T2" fmla="*/ 100 w 106"/>
                  <a:gd name="T3" fmla="*/ 17 h 81"/>
                  <a:gd name="T4" fmla="*/ 58 w 106"/>
                  <a:gd name="T5" fmla="*/ 81 h 81"/>
                  <a:gd name="T6" fmla="*/ 2 w 106"/>
                  <a:gd name="T7" fmla="*/ 19 h 81"/>
                  <a:gd name="T8" fmla="*/ 10 w 106"/>
                  <a:gd name="T9" fmla="*/ 23 h 81"/>
                  <a:gd name="T10" fmla="*/ 60 w 106"/>
                  <a:gd name="T11" fmla="*/ 49 h 81"/>
                  <a:gd name="T12" fmla="*/ 92 w 106"/>
                  <a:gd name="T13" fmla="*/ 17 h 81"/>
                  <a:gd name="T14" fmla="*/ 96 w 106"/>
                  <a:gd name="T15" fmla="*/ 5 h 81"/>
                  <a:gd name="T16" fmla="*/ 78 w 106"/>
                  <a:gd name="T17" fmla="*/ 29 h 81"/>
                  <a:gd name="T18" fmla="*/ 38 w 106"/>
                  <a:gd name="T19" fmla="*/ 29 h 81"/>
                  <a:gd name="T20" fmla="*/ 62 w 106"/>
                  <a:gd name="T21" fmla="*/ 53 h 81"/>
                  <a:gd name="T22" fmla="*/ 26 w 106"/>
                  <a:gd name="T23" fmla="*/ 43 h 81"/>
                  <a:gd name="T24" fmla="*/ 28 w 106"/>
                  <a:gd name="T25" fmla="*/ 39 h 81"/>
                  <a:gd name="T26" fmla="*/ 26 w 106"/>
                  <a:gd name="T27" fmla="*/ 51 h 81"/>
                  <a:gd name="T28" fmla="*/ 28 w 106"/>
                  <a:gd name="T29" fmla="*/ 47 h 81"/>
                  <a:gd name="T30" fmla="*/ 36 w 106"/>
                  <a:gd name="T31" fmla="*/ 41 h 81"/>
                  <a:gd name="T32" fmla="*/ 50 w 106"/>
                  <a:gd name="T33" fmla="*/ 41 h 81"/>
                  <a:gd name="T34" fmla="*/ 70 w 106"/>
                  <a:gd name="T35" fmla="*/ 35 h 81"/>
                  <a:gd name="T36" fmla="*/ 80 w 106"/>
                  <a:gd name="T37" fmla="*/ 47 h 81"/>
                  <a:gd name="T38" fmla="*/ 90 w 106"/>
                  <a:gd name="T39" fmla="*/ 35 h 81"/>
                  <a:gd name="T40" fmla="*/ 92 w 106"/>
                  <a:gd name="T41" fmla="*/ 43 h 81"/>
                  <a:gd name="T42" fmla="*/ 76 w 106"/>
                  <a:gd name="T43" fmla="*/ 41 h 81"/>
                  <a:gd name="T44" fmla="*/ 28 w 106"/>
                  <a:gd name="T45" fmla="*/ 63 h 81"/>
                  <a:gd name="T46" fmla="*/ 40 w 106"/>
                  <a:gd name="T47" fmla="*/ 57 h 81"/>
                  <a:gd name="T48" fmla="*/ 50 w 106"/>
                  <a:gd name="T49" fmla="*/ 73 h 81"/>
                  <a:gd name="T50" fmla="*/ 62 w 106"/>
                  <a:gd name="T51" fmla="*/ 73 h 81"/>
                  <a:gd name="T52" fmla="*/ 54 w 106"/>
                  <a:gd name="T53" fmla="*/ 69 h 81"/>
                  <a:gd name="T54" fmla="*/ 62 w 106"/>
                  <a:gd name="T55" fmla="*/ 67 h 81"/>
                  <a:gd name="T56" fmla="*/ 68 w 106"/>
                  <a:gd name="T57" fmla="*/ 79 h 81"/>
                  <a:gd name="T58" fmla="*/ 74 w 106"/>
                  <a:gd name="T59" fmla="*/ 61 h 81"/>
                  <a:gd name="T60" fmla="*/ 74 w 106"/>
                  <a:gd name="T61" fmla="*/ 41 h 81"/>
                  <a:gd name="T62" fmla="*/ 76 w 106"/>
                  <a:gd name="T63" fmla="*/ 61 h 81"/>
                  <a:gd name="T64" fmla="*/ 78 w 106"/>
                  <a:gd name="T65" fmla="*/ 55 h 81"/>
                  <a:gd name="T66" fmla="*/ 78 w 106"/>
                  <a:gd name="T67" fmla="*/ 53 h 81"/>
                  <a:gd name="T68" fmla="*/ 80 w 106"/>
                  <a:gd name="T69" fmla="*/ 49 h 81"/>
                  <a:gd name="T70" fmla="*/ 78 w 106"/>
                  <a:gd name="T71" fmla="*/ 55 h 81"/>
                  <a:gd name="T72" fmla="*/ 84 w 106"/>
                  <a:gd name="T73" fmla="*/ 59 h 81"/>
                  <a:gd name="T74" fmla="*/ 48 w 106"/>
                  <a:gd name="T75" fmla="*/ 33 h 81"/>
                  <a:gd name="T76" fmla="*/ 34 w 106"/>
                  <a:gd name="T77" fmla="*/ 31 h 81"/>
                  <a:gd name="T78" fmla="*/ 80 w 106"/>
                  <a:gd name="T79" fmla="*/ 55 h 81"/>
                  <a:gd name="T80" fmla="*/ 60 w 106"/>
                  <a:gd name="T81" fmla="*/ 49 h 81"/>
                  <a:gd name="T82" fmla="*/ 46 w 106"/>
                  <a:gd name="T83" fmla="*/ 43 h 81"/>
                  <a:gd name="T84" fmla="*/ 48 w 106"/>
                  <a:gd name="T85" fmla="*/ 45 h 81"/>
                  <a:gd name="T86" fmla="*/ 42 w 106"/>
                  <a:gd name="T87" fmla="*/ 55 h 81"/>
                  <a:gd name="T88" fmla="*/ 60 w 106"/>
                  <a:gd name="T89" fmla="*/ 45 h 81"/>
                  <a:gd name="T90" fmla="*/ 54 w 106"/>
                  <a:gd name="T91" fmla="*/ 33 h 8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06"/>
                  <a:gd name="T139" fmla="*/ 0 h 81"/>
                  <a:gd name="T140" fmla="*/ 106 w 106"/>
                  <a:gd name="T141" fmla="*/ 81 h 81"/>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06" h="81">
                    <a:moveTo>
                      <a:pt x="0" y="9"/>
                    </a:moveTo>
                    <a:cubicBezTo>
                      <a:pt x="20" y="14"/>
                      <a:pt x="37" y="22"/>
                      <a:pt x="58" y="25"/>
                    </a:cubicBezTo>
                    <a:cubicBezTo>
                      <a:pt x="102" y="22"/>
                      <a:pt x="75" y="20"/>
                      <a:pt x="102" y="11"/>
                    </a:cubicBezTo>
                    <a:cubicBezTo>
                      <a:pt x="89" y="3"/>
                      <a:pt x="77" y="17"/>
                      <a:pt x="64" y="21"/>
                    </a:cubicBezTo>
                    <a:cubicBezTo>
                      <a:pt x="78" y="26"/>
                      <a:pt x="94" y="23"/>
                      <a:pt x="106" y="15"/>
                    </a:cubicBezTo>
                    <a:cubicBezTo>
                      <a:pt x="106" y="15"/>
                      <a:pt x="102" y="16"/>
                      <a:pt x="100" y="17"/>
                    </a:cubicBezTo>
                    <a:cubicBezTo>
                      <a:pt x="96" y="22"/>
                      <a:pt x="92" y="35"/>
                      <a:pt x="92" y="35"/>
                    </a:cubicBezTo>
                    <a:cubicBezTo>
                      <a:pt x="95" y="65"/>
                      <a:pt x="102" y="64"/>
                      <a:pt x="72" y="67"/>
                    </a:cubicBezTo>
                    <a:cubicBezTo>
                      <a:pt x="70" y="73"/>
                      <a:pt x="58" y="81"/>
                      <a:pt x="58" y="81"/>
                    </a:cubicBezTo>
                    <a:cubicBezTo>
                      <a:pt x="44" y="71"/>
                      <a:pt x="46" y="70"/>
                      <a:pt x="26" y="67"/>
                    </a:cubicBezTo>
                    <a:cubicBezTo>
                      <a:pt x="20" y="57"/>
                      <a:pt x="22" y="48"/>
                      <a:pt x="12" y="41"/>
                    </a:cubicBezTo>
                    <a:cubicBezTo>
                      <a:pt x="2" y="26"/>
                      <a:pt x="5" y="34"/>
                      <a:pt x="2" y="19"/>
                    </a:cubicBezTo>
                    <a:cubicBezTo>
                      <a:pt x="9" y="17"/>
                      <a:pt x="8" y="15"/>
                      <a:pt x="12" y="23"/>
                    </a:cubicBezTo>
                    <a:cubicBezTo>
                      <a:pt x="13" y="25"/>
                      <a:pt x="16" y="29"/>
                      <a:pt x="14" y="29"/>
                    </a:cubicBezTo>
                    <a:cubicBezTo>
                      <a:pt x="12" y="29"/>
                      <a:pt x="10" y="21"/>
                      <a:pt x="10" y="23"/>
                    </a:cubicBezTo>
                    <a:cubicBezTo>
                      <a:pt x="10" y="27"/>
                      <a:pt x="14" y="35"/>
                      <a:pt x="14" y="35"/>
                    </a:cubicBezTo>
                    <a:cubicBezTo>
                      <a:pt x="18" y="24"/>
                      <a:pt x="15" y="34"/>
                      <a:pt x="24" y="37"/>
                    </a:cubicBezTo>
                    <a:cubicBezTo>
                      <a:pt x="29" y="58"/>
                      <a:pt x="32" y="51"/>
                      <a:pt x="60" y="49"/>
                    </a:cubicBezTo>
                    <a:cubicBezTo>
                      <a:pt x="68" y="46"/>
                      <a:pt x="70" y="41"/>
                      <a:pt x="76" y="35"/>
                    </a:cubicBezTo>
                    <a:cubicBezTo>
                      <a:pt x="78" y="30"/>
                      <a:pt x="76" y="24"/>
                      <a:pt x="80" y="21"/>
                    </a:cubicBezTo>
                    <a:cubicBezTo>
                      <a:pt x="83" y="18"/>
                      <a:pt x="92" y="17"/>
                      <a:pt x="92" y="17"/>
                    </a:cubicBezTo>
                    <a:cubicBezTo>
                      <a:pt x="90" y="16"/>
                      <a:pt x="86" y="15"/>
                      <a:pt x="86" y="15"/>
                    </a:cubicBezTo>
                    <a:cubicBezTo>
                      <a:pt x="93" y="5"/>
                      <a:pt x="88" y="10"/>
                      <a:pt x="102" y="1"/>
                    </a:cubicBezTo>
                    <a:cubicBezTo>
                      <a:pt x="104" y="0"/>
                      <a:pt x="98" y="4"/>
                      <a:pt x="96" y="5"/>
                    </a:cubicBezTo>
                    <a:cubicBezTo>
                      <a:pt x="88" y="8"/>
                      <a:pt x="72" y="17"/>
                      <a:pt x="72" y="17"/>
                    </a:cubicBezTo>
                    <a:cubicBezTo>
                      <a:pt x="78" y="19"/>
                      <a:pt x="87" y="16"/>
                      <a:pt x="92" y="21"/>
                    </a:cubicBezTo>
                    <a:cubicBezTo>
                      <a:pt x="96" y="25"/>
                      <a:pt x="83" y="27"/>
                      <a:pt x="78" y="29"/>
                    </a:cubicBezTo>
                    <a:cubicBezTo>
                      <a:pt x="69" y="33"/>
                      <a:pt x="59" y="37"/>
                      <a:pt x="50" y="41"/>
                    </a:cubicBezTo>
                    <a:cubicBezTo>
                      <a:pt x="46" y="43"/>
                      <a:pt x="38" y="45"/>
                      <a:pt x="38" y="45"/>
                    </a:cubicBezTo>
                    <a:cubicBezTo>
                      <a:pt x="46" y="37"/>
                      <a:pt x="56" y="34"/>
                      <a:pt x="38" y="29"/>
                    </a:cubicBezTo>
                    <a:cubicBezTo>
                      <a:pt x="30" y="24"/>
                      <a:pt x="26" y="27"/>
                      <a:pt x="16" y="25"/>
                    </a:cubicBezTo>
                    <a:cubicBezTo>
                      <a:pt x="31" y="15"/>
                      <a:pt x="55" y="34"/>
                      <a:pt x="70" y="39"/>
                    </a:cubicBezTo>
                    <a:cubicBezTo>
                      <a:pt x="56" y="48"/>
                      <a:pt x="55" y="43"/>
                      <a:pt x="62" y="53"/>
                    </a:cubicBezTo>
                    <a:cubicBezTo>
                      <a:pt x="50" y="57"/>
                      <a:pt x="43" y="50"/>
                      <a:pt x="32" y="47"/>
                    </a:cubicBezTo>
                    <a:cubicBezTo>
                      <a:pt x="29" y="43"/>
                      <a:pt x="27" y="39"/>
                      <a:pt x="24" y="35"/>
                    </a:cubicBezTo>
                    <a:cubicBezTo>
                      <a:pt x="25" y="38"/>
                      <a:pt x="28" y="41"/>
                      <a:pt x="26" y="43"/>
                    </a:cubicBezTo>
                    <a:cubicBezTo>
                      <a:pt x="20" y="49"/>
                      <a:pt x="15" y="36"/>
                      <a:pt x="14" y="35"/>
                    </a:cubicBezTo>
                    <a:cubicBezTo>
                      <a:pt x="12" y="34"/>
                      <a:pt x="6" y="33"/>
                      <a:pt x="8" y="33"/>
                    </a:cubicBezTo>
                    <a:cubicBezTo>
                      <a:pt x="15" y="33"/>
                      <a:pt x="28" y="39"/>
                      <a:pt x="28" y="39"/>
                    </a:cubicBezTo>
                    <a:cubicBezTo>
                      <a:pt x="24" y="18"/>
                      <a:pt x="18" y="37"/>
                      <a:pt x="30" y="41"/>
                    </a:cubicBezTo>
                    <a:cubicBezTo>
                      <a:pt x="36" y="64"/>
                      <a:pt x="47" y="62"/>
                      <a:pt x="30" y="45"/>
                    </a:cubicBezTo>
                    <a:cubicBezTo>
                      <a:pt x="29" y="47"/>
                      <a:pt x="27" y="49"/>
                      <a:pt x="26" y="51"/>
                    </a:cubicBezTo>
                    <a:cubicBezTo>
                      <a:pt x="25" y="53"/>
                      <a:pt x="25" y="58"/>
                      <a:pt x="24" y="57"/>
                    </a:cubicBezTo>
                    <a:cubicBezTo>
                      <a:pt x="21" y="54"/>
                      <a:pt x="20" y="45"/>
                      <a:pt x="20" y="45"/>
                    </a:cubicBezTo>
                    <a:cubicBezTo>
                      <a:pt x="24" y="27"/>
                      <a:pt x="25" y="38"/>
                      <a:pt x="28" y="47"/>
                    </a:cubicBezTo>
                    <a:cubicBezTo>
                      <a:pt x="33" y="33"/>
                      <a:pt x="30" y="31"/>
                      <a:pt x="36" y="41"/>
                    </a:cubicBezTo>
                    <a:lnTo>
                      <a:pt x="38" y="47"/>
                    </a:lnTo>
                    <a:cubicBezTo>
                      <a:pt x="38" y="47"/>
                      <a:pt x="37" y="43"/>
                      <a:pt x="36" y="41"/>
                    </a:cubicBezTo>
                    <a:cubicBezTo>
                      <a:pt x="35" y="39"/>
                      <a:pt x="40" y="44"/>
                      <a:pt x="42" y="45"/>
                    </a:cubicBezTo>
                    <a:cubicBezTo>
                      <a:pt x="47" y="60"/>
                      <a:pt x="41" y="44"/>
                      <a:pt x="46" y="35"/>
                    </a:cubicBezTo>
                    <a:cubicBezTo>
                      <a:pt x="47" y="33"/>
                      <a:pt x="49" y="39"/>
                      <a:pt x="50" y="41"/>
                    </a:cubicBezTo>
                    <a:cubicBezTo>
                      <a:pt x="55" y="27"/>
                      <a:pt x="49" y="40"/>
                      <a:pt x="54" y="43"/>
                    </a:cubicBezTo>
                    <a:cubicBezTo>
                      <a:pt x="56" y="44"/>
                      <a:pt x="58" y="40"/>
                      <a:pt x="60" y="39"/>
                    </a:cubicBezTo>
                    <a:cubicBezTo>
                      <a:pt x="63" y="49"/>
                      <a:pt x="63" y="40"/>
                      <a:pt x="70" y="35"/>
                    </a:cubicBezTo>
                    <a:cubicBezTo>
                      <a:pt x="71" y="33"/>
                      <a:pt x="72" y="29"/>
                      <a:pt x="74" y="29"/>
                    </a:cubicBezTo>
                    <a:cubicBezTo>
                      <a:pt x="81" y="29"/>
                      <a:pt x="82" y="47"/>
                      <a:pt x="82" y="47"/>
                    </a:cubicBezTo>
                    <a:cubicBezTo>
                      <a:pt x="88" y="30"/>
                      <a:pt x="82" y="49"/>
                      <a:pt x="80" y="47"/>
                    </a:cubicBezTo>
                    <a:cubicBezTo>
                      <a:pt x="78" y="45"/>
                      <a:pt x="81" y="42"/>
                      <a:pt x="82" y="39"/>
                    </a:cubicBezTo>
                    <a:cubicBezTo>
                      <a:pt x="82" y="39"/>
                      <a:pt x="86" y="31"/>
                      <a:pt x="88" y="27"/>
                    </a:cubicBezTo>
                    <a:cubicBezTo>
                      <a:pt x="89" y="30"/>
                      <a:pt x="89" y="32"/>
                      <a:pt x="90" y="35"/>
                    </a:cubicBezTo>
                    <a:cubicBezTo>
                      <a:pt x="91" y="37"/>
                      <a:pt x="90" y="41"/>
                      <a:pt x="92" y="41"/>
                    </a:cubicBezTo>
                    <a:cubicBezTo>
                      <a:pt x="94" y="41"/>
                      <a:pt x="94" y="33"/>
                      <a:pt x="94" y="35"/>
                    </a:cubicBezTo>
                    <a:cubicBezTo>
                      <a:pt x="94" y="38"/>
                      <a:pt x="92" y="40"/>
                      <a:pt x="92" y="43"/>
                    </a:cubicBezTo>
                    <a:cubicBezTo>
                      <a:pt x="92" y="45"/>
                      <a:pt x="93" y="39"/>
                      <a:pt x="94" y="37"/>
                    </a:cubicBezTo>
                    <a:cubicBezTo>
                      <a:pt x="95" y="35"/>
                      <a:pt x="100" y="32"/>
                      <a:pt x="98" y="31"/>
                    </a:cubicBezTo>
                    <a:cubicBezTo>
                      <a:pt x="94" y="30"/>
                      <a:pt x="81" y="39"/>
                      <a:pt x="76" y="41"/>
                    </a:cubicBezTo>
                    <a:cubicBezTo>
                      <a:pt x="66" y="49"/>
                      <a:pt x="61" y="49"/>
                      <a:pt x="50" y="53"/>
                    </a:cubicBezTo>
                    <a:cubicBezTo>
                      <a:pt x="43" y="42"/>
                      <a:pt x="50" y="52"/>
                      <a:pt x="34" y="55"/>
                    </a:cubicBezTo>
                    <a:cubicBezTo>
                      <a:pt x="20" y="65"/>
                      <a:pt x="24" y="33"/>
                      <a:pt x="28" y="63"/>
                    </a:cubicBezTo>
                    <a:cubicBezTo>
                      <a:pt x="30" y="62"/>
                      <a:pt x="32" y="59"/>
                      <a:pt x="34" y="59"/>
                    </a:cubicBezTo>
                    <a:cubicBezTo>
                      <a:pt x="36" y="59"/>
                      <a:pt x="36" y="66"/>
                      <a:pt x="38" y="65"/>
                    </a:cubicBezTo>
                    <a:cubicBezTo>
                      <a:pt x="41" y="64"/>
                      <a:pt x="38" y="59"/>
                      <a:pt x="40" y="57"/>
                    </a:cubicBezTo>
                    <a:cubicBezTo>
                      <a:pt x="41" y="55"/>
                      <a:pt x="44" y="54"/>
                      <a:pt x="46" y="53"/>
                    </a:cubicBezTo>
                    <a:cubicBezTo>
                      <a:pt x="48" y="62"/>
                      <a:pt x="54" y="68"/>
                      <a:pt x="44" y="71"/>
                    </a:cubicBezTo>
                    <a:cubicBezTo>
                      <a:pt x="46" y="72"/>
                      <a:pt x="48" y="72"/>
                      <a:pt x="50" y="73"/>
                    </a:cubicBezTo>
                    <a:cubicBezTo>
                      <a:pt x="52" y="75"/>
                      <a:pt x="52" y="80"/>
                      <a:pt x="54" y="79"/>
                    </a:cubicBezTo>
                    <a:cubicBezTo>
                      <a:pt x="57" y="76"/>
                      <a:pt x="58" y="67"/>
                      <a:pt x="58" y="67"/>
                    </a:cubicBezTo>
                    <a:cubicBezTo>
                      <a:pt x="58" y="67"/>
                      <a:pt x="62" y="75"/>
                      <a:pt x="62" y="73"/>
                    </a:cubicBezTo>
                    <a:cubicBezTo>
                      <a:pt x="62" y="70"/>
                      <a:pt x="59" y="68"/>
                      <a:pt x="58" y="65"/>
                    </a:cubicBezTo>
                    <a:cubicBezTo>
                      <a:pt x="57" y="69"/>
                      <a:pt x="59" y="74"/>
                      <a:pt x="56" y="77"/>
                    </a:cubicBezTo>
                    <a:cubicBezTo>
                      <a:pt x="54" y="79"/>
                      <a:pt x="54" y="72"/>
                      <a:pt x="54" y="69"/>
                    </a:cubicBezTo>
                    <a:cubicBezTo>
                      <a:pt x="54" y="62"/>
                      <a:pt x="60" y="49"/>
                      <a:pt x="60" y="49"/>
                    </a:cubicBezTo>
                    <a:cubicBezTo>
                      <a:pt x="66" y="66"/>
                      <a:pt x="65" y="57"/>
                      <a:pt x="62" y="77"/>
                    </a:cubicBezTo>
                    <a:cubicBezTo>
                      <a:pt x="59" y="72"/>
                      <a:pt x="57" y="52"/>
                      <a:pt x="62" y="67"/>
                    </a:cubicBezTo>
                    <a:cubicBezTo>
                      <a:pt x="64" y="62"/>
                      <a:pt x="62" y="50"/>
                      <a:pt x="66" y="53"/>
                    </a:cubicBezTo>
                    <a:cubicBezTo>
                      <a:pt x="70" y="55"/>
                      <a:pt x="70" y="65"/>
                      <a:pt x="70" y="65"/>
                    </a:cubicBezTo>
                    <a:cubicBezTo>
                      <a:pt x="69" y="70"/>
                      <a:pt x="70" y="75"/>
                      <a:pt x="68" y="79"/>
                    </a:cubicBezTo>
                    <a:cubicBezTo>
                      <a:pt x="67" y="81"/>
                      <a:pt x="66" y="75"/>
                      <a:pt x="66" y="73"/>
                    </a:cubicBezTo>
                    <a:cubicBezTo>
                      <a:pt x="66" y="68"/>
                      <a:pt x="67" y="64"/>
                      <a:pt x="68" y="59"/>
                    </a:cubicBezTo>
                    <a:cubicBezTo>
                      <a:pt x="70" y="60"/>
                      <a:pt x="72" y="62"/>
                      <a:pt x="74" y="61"/>
                    </a:cubicBezTo>
                    <a:cubicBezTo>
                      <a:pt x="76" y="60"/>
                      <a:pt x="76" y="55"/>
                      <a:pt x="76" y="55"/>
                    </a:cubicBezTo>
                    <a:cubicBezTo>
                      <a:pt x="72" y="70"/>
                      <a:pt x="70" y="56"/>
                      <a:pt x="66" y="49"/>
                    </a:cubicBezTo>
                    <a:cubicBezTo>
                      <a:pt x="67" y="45"/>
                      <a:pt x="71" y="38"/>
                      <a:pt x="74" y="41"/>
                    </a:cubicBezTo>
                    <a:cubicBezTo>
                      <a:pt x="78" y="45"/>
                      <a:pt x="80" y="59"/>
                      <a:pt x="80" y="59"/>
                    </a:cubicBezTo>
                    <a:lnTo>
                      <a:pt x="78" y="53"/>
                    </a:lnTo>
                    <a:cubicBezTo>
                      <a:pt x="77" y="56"/>
                      <a:pt x="78" y="60"/>
                      <a:pt x="76" y="61"/>
                    </a:cubicBezTo>
                    <a:cubicBezTo>
                      <a:pt x="74" y="62"/>
                      <a:pt x="74" y="57"/>
                      <a:pt x="74" y="55"/>
                    </a:cubicBezTo>
                    <a:cubicBezTo>
                      <a:pt x="74" y="52"/>
                      <a:pt x="75" y="50"/>
                      <a:pt x="76" y="47"/>
                    </a:cubicBezTo>
                    <a:cubicBezTo>
                      <a:pt x="77" y="50"/>
                      <a:pt x="77" y="52"/>
                      <a:pt x="78" y="55"/>
                    </a:cubicBezTo>
                    <a:cubicBezTo>
                      <a:pt x="79" y="57"/>
                      <a:pt x="80" y="61"/>
                      <a:pt x="82" y="61"/>
                    </a:cubicBezTo>
                    <a:cubicBezTo>
                      <a:pt x="84" y="61"/>
                      <a:pt x="81" y="57"/>
                      <a:pt x="80" y="55"/>
                    </a:cubicBezTo>
                    <a:cubicBezTo>
                      <a:pt x="85" y="40"/>
                      <a:pt x="93" y="63"/>
                      <a:pt x="78" y="53"/>
                    </a:cubicBezTo>
                    <a:cubicBezTo>
                      <a:pt x="79" y="51"/>
                      <a:pt x="78" y="46"/>
                      <a:pt x="80" y="47"/>
                    </a:cubicBezTo>
                    <a:cubicBezTo>
                      <a:pt x="82" y="48"/>
                      <a:pt x="83" y="58"/>
                      <a:pt x="82" y="55"/>
                    </a:cubicBezTo>
                    <a:cubicBezTo>
                      <a:pt x="81" y="53"/>
                      <a:pt x="78" y="50"/>
                      <a:pt x="80" y="49"/>
                    </a:cubicBezTo>
                    <a:cubicBezTo>
                      <a:pt x="82" y="48"/>
                      <a:pt x="86" y="55"/>
                      <a:pt x="86" y="53"/>
                    </a:cubicBezTo>
                    <a:cubicBezTo>
                      <a:pt x="86" y="50"/>
                      <a:pt x="82" y="49"/>
                      <a:pt x="80" y="47"/>
                    </a:cubicBezTo>
                    <a:cubicBezTo>
                      <a:pt x="79" y="50"/>
                      <a:pt x="76" y="53"/>
                      <a:pt x="78" y="55"/>
                    </a:cubicBezTo>
                    <a:cubicBezTo>
                      <a:pt x="80" y="57"/>
                      <a:pt x="80" y="49"/>
                      <a:pt x="82" y="49"/>
                    </a:cubicBezTo>
                    <a:cubicBezTo>
                      <a:pt x="84" y="49"/>
                      <a:pt x="83" y="53"/>
                      <a:pt x="84" y="55"/>
                    </a:cubicBezTo>
                    <a:cubicBezTo>
                      <a:pt x="88" y="38"/>
                      <a:pt x="87" y="54"/>
                      <a:pt x="84" y="59"/>
                    </a:cubicBezTo>
                    <a:cubicBezTo>
                      <a:pt x="81" y="51"/>
                      <a:pt x="72" y="48"/>
                      <a:pt x="64" y="45"/>
                    </a:cubicBezTo>
                    <a:cubicBezTo>
                      <a:pt x="54" y="35"/>
                      <a:pt x="63" y="39"/>
                      <a:pt x="72" y="33"/>
                    </a:cubicBezTo>
                    <a:cubicBezTo>
                      <a:pt x="58" y="28"/>
                      <a:pt x="75" y="33"/>
                      <a:pt x="48" y="33"/>
                    </a:cubicBezTo>
                    <a:cubicBezTo>
                      <a:pt x="45" y="33"/>
                      <a:pt x="53" y="31"/>
                      <a:pt x="56" y="31"/>
                    </a:cubicBezTo>
                    <a:cubicBezTo>
                      <a:pt x="61" y="30"/>
                      <a:pt x="65" y="30"/>
                      <a:pt x="70" y="29"/>
                    </a:cubicBezTo>
                    <a:cubicBezTo>
                      <a:pt x="95" y="21"/>
                      <a:pt x="34" y="31"/>
                      <a:pt x="34" y="31"/>
                    </a:cubicBezTo>
                    <a:cubicBezTo>
                      <a:pt x="37" y="58"/>
                      <a:pt x="34" y="48"/>
                      <a:pt x="58" y="51"/>
                    </a:cubicBezTo>
                    <a:cubicBezTo>
                      <a:pt x="67" y="54"/>
                      <a:pt x="73" y="52"/>
                      <a:pt x="76" y="61"/>
                    </a:cubicBezTo>
                    <a:cubicBezTo>
                      <a:pt x="77" y="59"/>
                      <a:pt x="78" y="55"/>
                      <a:pt x="80" y="55"/>
                    </a:cubicBezTo>
                    <a:cubicBezTo>
                      <a:pt x="82" y="55"/>
                      <a:pt x="83" y="60"/>
                      <a:pt x="82" y="61"/>
                    </a:cubicBezTo>
                    <a:cubicBezTo>
                      <a:pt x="80" y="63"/>
                      <a:pt x="75" y="62"/>
                      <a:pt x="72" y="63"/>
                    </a:cubicBezTo>
                    <a:cubicBezTo>
                      <a:pt x="64" y="60"/>
                      <a:pt x="63" y="57"/>
                      <a:pt x="60" y="49"/>
                    </a:cubicBezTo>
                    <a:cubicBezTo>
                      <a:pt x="61" y="46"/>
                      <a:pt x="67" y="42"/>
                      <a:pt x="68" y="45"/>
                    </a:cubicBezTo>
                    <a:cubicBezTo>
                      <a:pt x="70" y="53"/>
                      <a:pt x="52" y="56"/>
                      <a:pt x="40" y="57"/>
                    </a:cubicBezTo>
                    <a:cubicBezTo>
                      <a:pt x="49" y="44"/>
                      <a:pt x="32" y="48"/>
                      <a:pt x="46" y="43"/>
                    </a:cubicBezTo>
                    <a:cubicBezTo>
                      <a:pt x="53" y="44"/>
                      <a:pt x="59" y="44"/>
                      <a:pt x="66" y="45"/>
                    </a:cubicBezTo>
                    <a:cubicBezTo>
                      <a:pt x="69" y="45"/>
                      <a:pt x="77" y="47"/>
                      <a:pt x="74" y="47"/>
                    </a:cubicBezTo>
                    <a:cubicBezTo>
                      <a:pt x="65" y="47"/>
                      <a:pt x="57" y="46"/>
                      <a:pt x="48" y="45"/>
                    </a:cubicBezTo>
                    <a:cubicBezTo>
                      <a:pt x="28" y="38"/>
                      <a:pt x="37" y="45"/>
                      <a:pt x="46" y="53"/>
                    </a:cubicBezTo>
                    <a:cubicBezTo>
                      <a:pt x="48" y="54"/>
                      <a:pt x="50" y="54"/>
                      <a:pt x="52" y="55"/>
                    </a:cubicBezTo>
                    <a:cubicBezTo>
                      <a:pt x="70" y="64"/>
                      <a:pt x="44" y="56"/>
                      <a:pt x="42" y="55"/>
                    </a:cubicBezTo>
                    <a:cubicBezTo>
                      <a:pt x="34" y="49"/>
                      <a:pt x="24" y="48"/>
                      <a:pt x="34" y="41"/>
                    </a:cubicBezTo>
                    <a:cubicBezTo>
                      <a:pt x="45" y="42"/>
                      <a:pt x="55" y="41"/>
                      <a:pt x="66" y="43"/>
                    </a:cubicBezTo>
                    <a:cubicBezTo>
                      <a:pt x="68" y="43"/>
                      <a:pt x="62" y="45"/>
                      <a:pt x="60" y="45"/>
                    </a:cubicBezTo>
                    <a:cubicBezTo>
                      <a:pt x="51" y="45"/>
                      <a:pt x="43" y="44"/>
                      <a:pt x="34" y="43"/>
                    </a:cubicBezTo>
                    <a:cubicBezTo>
                      <a:pt x="27" y="33"/>
                      <a:pt x="35" y="33"/>
                      <a:pt x="44" y="31"/>
                    </a:cubicBezTo>
                    <a:cubicBezTo>
                      <a:pt x="47" y="32"/>
                      <a:pt x="51" y="32"/>
                      <a:pt x="54" y="33"/>
                    </a:cubicBezTo>
                    <a:cubicBezTo>
                      <a:pt x="58" y="34"/>
                      <a:pt x="70" y="37"/>
                      <a:pt x="66" y="37"/>
                    </a:cubicBezTo>
                    <a:cubicBezTo>
                      <a:pt x="64" y="37"/>
                      <a:pt x="62" y="37"/>
                      <a:pt x="60" y="37"/>
                    </a:cubicBezTo>
                  </a:path>
                </a:pathLst>
              </a:custGeom>
              <a:noFill/>
              <a:ln w="9525">
                <a:solidFill>
                  <a:srgbClr val="FF0000"/>
                </a:solidFill>
                <a:round/>
                <a:headEnd/>
                <a:tailEnd/>
              </a:ln>
            </p:spPr>
            <p:txBody>
              <a:bodyPr/>
              <a:lstStyle/>
              <a:p>
                <a:endParaRPr lang="en-US" dirty="0"/>
              </a:p>
            </p:txBody>
          </p:sp>
          <p:sp>
            <p:nvSpPr>
              <p:cNvPr id="193548" name="Freeform 60"/>
              <p:cNvSpPr>
                <a:spLocks/>
              </p:cNvSpPr>
              <p:nvPr/>
            </p:nvSpPr>
            <p:spPr bwMode="auto">
              <a:xfrm>
                <a:off x="3162" y="4033"/>
                <a:ext cx="143" cy="104"/>
              </a:xfrm>
              <a:custGeom>
                <a:avLst/>
                <a:gdLst>
                  <a:gd name="T0" fmla="*/ 40 w 143"/>
                  <a:gd name="T1" fmla="*/ 25 h 104"/>
                  <a:gd name="T2" fmla="*/ 102 w 143"/>
                  <a:gd name="T3" fmla="*/ 31 h 104"/>
                  <a:gd name="T4" fmla="*/ 130 w 143"/>
                  <a:gd name="T5" fmla="*/ 27 h 104"/>
                  <a:gd name="T6" fmla="*/ 116 w 143"/>
                  <a:gd name="T7" fmla="*/ 53 h 104"/>
                  <a:gd name="T8" fmla="*/ 126 w 143"/>
                  <a:gd name="T9" fmla="*/ 43 h 104"/>
                  <a:gd name="T10" fmla="*/ 126 w 143"/>
                  <a:gd name="T11" fmla="*/ 43 h 104"/>
                  <a:gd name="T12" fmla="*/ 104 w 143"/>
                  <a:gd name="T13" fmla="*/ 65 h 104"/>
                  <a:gd name="T14" fmla="*/ 96 w 143"/>
                  <a:gd name="T15" fmla="*/ 91 h 104"/>
                  <a:gd name="T16" fmla="*/ 68 w 143"/>
                  <a:gd name="T17" fmla="*/ 97 h 104"/>
                  <a:gd name="T18" fmla="*/ 34 w 143"/>
                  <a:gd name="T19" fmla="*/ 39 h 104"/>
                  <a:gd name="T20" fmla="*/ 14 w 143"/>
                  <a:gd name="T21" fmla="*/ 23 h 104"/>
                  <a:gd name="T22" fmla="*/ 20 w 143"/>
                  <a:gd name="T23" fmla="*/ 29 h 104"/>
                  <a:gd name="T24" fmla="*/ 24 w 143"/>
                  <a:gd name="T25" fmla="*/ 37 h 104"/>
                  <a:gd name="T26" fmla="*/ 16 w 143"/>
                  <a:gd name="T27" fmla="*/ 19 h 104"/>
                  <a:gd name="T28" fmla="*/ 36 w 143"/>
                  <a:gd name="T29" fmla="*/ 35 h 104"/>
                  <a:gd name="T30" fmla="*/ 28 w 143"/>
                  <a:gd name="T31" fmla="*/ 29 h 104"/>
                  <a:gd name="T32" fmla="*/ 40 w 143"/>
                  <a:gd name="T33" fmla="*/ 35 h 104"/>
                  <a:gd name="T34" fmla="*/ 34 w 143"/>
                  <a:gd name="T35" fmla="*/ 31 h 104"/>
                  <a:gd name="T36" fmla="*/ 112 w 143"/>
                  <a:gd name="T37" fmla="*/ 39 h 104"/>
                  <a:gd name="T38" fmla="*/ 120 w 143"/>
                  <a:gd name="T39" fmla="*/ 29 h 104"/>
                  <a:gd name="T40" fmla="*/ 118 w 143"/>
                  <a:gd name="T41" fmla="*/ 29 h 104"/>
                  <a:gd name="T42" fmla="*/ 118 w 143"/>
                  <a:gd name="T43" fmla="*/ 33 h 104"/>
                  <a:gd name="T44" fmla="*/ 132 w 143"/>
                  <a:gd name="T45" fmla="*/ 25 h 104"/>
                  <a:gd name="T46" fmla="*/ 54 w 143"/>
                  <a:gd name="T47" fmla="*/ 37 h 104"/>
                  <a:gd name="T48" fmla="*/ 94 w 143"/>
                  <a:gd name="T49" fmla="*/ 49 h 104"/>
                  <a:gd name="T50" fmla="*/ 76 w 143"/>
                  <a:gd name="T51" fmla="*/ 41 h 104"/>
                  <a:gd name="T52" fmla="*/ 86 w 143"/>
                  <a:gd name="T53" fmla="*/ 45 h 104"/>
                  <a:gd name="T54" fmla="*/ 54 w 143"/>
                  <a:gd name="T55" fmla="*/ 49 h 104"/>
                  <a:gd name="T56" fmla="*/ 44 w 143"/>
                  <a:gd name="T57" fmla="*/ 51 h 104"/>
                  <a:gd name="T58" fmla="*/ 70 w 143"/>
                  <a:gd name="T59" fmla="*/ 83 h 104"/>
                  <a:gd name="T60" fmla="*/ 100 w 143"/>
                  <a:gd name="T61" fmla="*/ 75 h 104"/>
                  <a:gd name="T62" fmla="*/ 102 w 143"/>
                  <a:gd name="T63" fmla="*/ 63 h 104"/>
                  <a:gd name="T64" fmla="*/ 104 w 143"/>
                  <a:gd name="T65" fmla="*/ 55 h 104"/>
                  <a:gd name="T66" fmla="*/ 98 w 143"/>
                  <a:gd name="T67" fmla="*/ 55 h 104"/>
                  <a:gd name="T68" fmla="*/ 88 w 143"/>
                  <a:gd name="T69" fmla="*/ 73 h 104"/>
                  <a:gd name="T70" fmla="*/ 70 w 143"/>
                  <a:gd name="T71" fmla="*/ 85 h 104"/>
                  <a:gd name="T72" fmla="*/ 56 w 143"/>
                  <a:gd name="T73" fmla="*/ 75 h 104"/>
                  <a:gd name="T74" fmla="*/ 64 w 143"/>
                  <a:gd name="T75" fmla="*/ 63 h 104"/>
                  <a:gd name="T76" fmla="*/ 66 w 143"/>
                  <a:gd name="T77" fmla="*/ 79 h 104"/>
                  <a:gd name="T78" fmla="*/ 72 w 143"/>
                  <a:gd name="T79" fmla="*/ 77 h 104"/>
                  <a:gd name="T80" fmla="*/ 64 w 143"/>
                  <a:gd name="T81" fmla="*/ 59 h 104"/>
                  <a:gd name="T82" fmla="*/ 66 w 143"/>
                  <a:gd name="T83" fmla="*/ 57 h 104"/>
                  <a:gd name="T84" fmla="*/ 70 w 143"/>
                  <a:gd name="T85" fmla="*/ 57 h 104"/>
                  <a:gd name="T86" fmla="*/ 74 w 143"/>
                  <a:gd name="T87" fmla="*/ 45 h 104"/>
                  <a:gd name="T88" fmla="*/ 80 w 143"/>
                  <a:gd name="T89" fmla="*/ 65 h 104"/>
                  <a:gd name="T90" fmla="*/ 76 w 143"/>
                  <a:gd name="T91" fmla="*/ 69 h 104"/>
                  <a:gd name="T92" fmla="*/ 96 w 143"/>
                  <a:gd name="T93" fmla="*/ 65 h 104"/>
                  <a:gd name="T94" fmla="*/ 100 w 143"/>
                  <a:gd name="T95" fmla="*/ 59 h 104"/>
                  <a:gd name="T96" fmla="*/ 78 w 143"/>
                  <a:gd name="T97" fmla="*/ 51 h 104"/>
                  <a:gd name="T98" fmla="*/ 92 w 143"/>
                  <a:gd name="T99" fmla="*/ 65 h 104"/>
                  <a:gd name="T100" fmla="*/ 76 w 143"/>
                  <a:gd name="T101" fmla="*/ 89 h 104"/>
                  <a:gd name="T102" fmla="*/ 76 w 143"/>
                  <a:gd name="T103" fmla="*/ 69 h 104"/>
                  <a:gd name="T104" fmla="*/ 86 w 143"/>
                  <a:gd name="T105" fmla="*/ 53 h 104"/>
                  <a:gd name="T106" fmla="*/ 60 w 143"/>
                  <a:gd name="T107" fmla="*/ 41 h 104"/>
                  <a:gd name="T108" fmla="*/ 98 w 143"/>
                  <a:gd name="T109" fmla="*/ 41 h 104"/>
                  <a:gd name="T110" fmla="*/ 66 w 143"/>
                  <a:gd name="T111" fmla="*/ 41 h 10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43"/>
                  <a:gd name="T169" fmla="*/ 0 h 104"/>
                  <a:gd name="T170" fmla="*/ 143 w 143"/>
                  <a:gd name="T171" fmla="*/ 104 h 104"/>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43" h="104">
                    <a:moveTo>
                      <a:pt x="0" y="3"/>
                    </a:moveTo>
                    <a:cubicBezTo>
                      <a:pt x="7" y="14"/>
                      <a:pt x="27" y="21"/>
                      <a:pt x="40" y="25"/>
                    </a:cubicBezTo>
                    <a:cubicBezTo>
                      <a:pt x="45" y="27"/>
                      <a:pt x="52" y="33"/>
                      <a:pt x="52" y="33"/>
                    </a:cubicBezTo>
                    <a:cubicBezTo>
                      <a:pt x="69" y="32"/>
                      <a:pt x="85" y="33"/>
                      <a:pt x="102" y="31"/>
                    </a:cubicBezTo>
                    <a:cubicBezTo>
                      <a:pt x="107" y="30"/>
                      <a:pt x="123" y="16"/>
                      <a:pt x="134" y="13"/>
                    </a:cubicBezTo>
                    <a:cubicBezTo>
                      <a:pt x="143" y="0"/>
                      <a:pt x="141" y="23"/>
                      <a:pt x="130" y="27"/>
                    </a:cubicBezTo>
                    <a:cubicBezTo>
                      <a:pt x="128" y="33"/>
                      <a:pt x="116" y="41"/>
                      <a:pt x="116" y="41"/>
                    </a:cubicBezTo>
                    <a:cubicBezTo>
                      <a:pt x="113" y="46"/>
                      <a:pt x="103" y="57"/>
                      <a:pt x="116" y="53"/>
                    </a:cubicBezTo>
                    <a:cubicBezTo>
                      <a:pt x="117" y="51"/>
                      <a:pt x="118" y="49"/>
                      <a:pt x="120" y="47"/>
                    </a:cubicBezTo>
                    <a:cubicBezTo>
                      <a:pt x="122" y="45"/>
                      <a:pt x="124" y="45"/>
                      <a:pt x="126" y="43"/>
                    </a:cubicBezTo>
                    <a:cubicBezTo>
                      <a:pt x="127" y="42"/>
                      <a:pt x="129" y="31"/>
                      <a:pt x="132" y="31"/>
                    </a:cubicBezTo>
                    <a:cubicBezTo>
                      <a:pt x="137" y="31"/>
                      <a:pt x="129" y="37"/>
                      <a:pt x="126" y="43"/>
                    </a:cubicBezTo>
                    <a:cubicBezTo>
                      <a:pt x="117" y="64"/>
                      <a:pt x="128" y="50"/>
                      <a:pt x="116" y="57"/>
                    </a:cubicBezTo>
                    <a:cubicBezTo>
                      <a:pt x="112" y="59"/>
                      <a:pt x="104" y="65"/>
                      <a:pt x="104" y="65"/>
                    </a:cubicBezTo>
                    <a:cubicBezTo>
                      <a:pt x="104" y="65"/>
                      <a:pt x="109" y="66"/>
                      <a:pt x="112" y="67"/>
                    </a:cubicBezTo>
                    <a:cubicBezTo>
                      <a:pt x="107" y="75"/>
                      <a:pt x="103" y="85"/>
                      <a:pt x="96" y="91"/>
                    </a:cubicBezTo>
                    <a:cubicBezTo>
                      <a:pt x="92" y="94"/>
                      <a:pt x="84" y="99"/>
                      <a:pt x="84" y="99"/>
                    </a:cubicBezTo>
                    <a:cubicBezTo>
                      <a:pt x="79" y="98"/>
                      <a:pt x="73" y="99"/>
                      <a:pt x="68" y="97"/>
                    </a:cubicBezTo>
                    <a:cubicBezTo>
                      <a:pt x="61" y="94"/>
                      <a:pt x="62" y="80"/>
                      <a:pt x="54" y="75"/>
                    </a:cubicBezTo>
                    <a:cubicBezTo>
                      <a:pt x="50" y="69"/>
                      <a:pt x="37" y="41"/>
                      <a:pt x="34" y="39"/>
                    </a:cubicBezTo>
                    <a:cubicBezTo>
                      <a:pt x="29" y="35"/>
                      <a:pt x="21" y="35"/>
                      <a:pt x="16" y="31"/>
                    </a:cubicBezTo>
                    <a:cubicBezTo>
                      <a:pt x="7" y="17"/>
                      <a:pt x="4" y="16"/>
                      <a:pt x="14" y="23"/>
                    </a:cubicBezTo>
                    <a:cubicBezTo>
                      <a:pt x="13" y="21"/>
                      <a:pt x="11" y="16"/>
                      <a:pt x="12" y="17"/>
                    </a:cubicBezTo>
                    <a:cubicBezTo>
                      <a:pt x="15" y="20"/>
                      <a:pt x="20" y="29"/>
                      <a:pt x="20" y="29"/>
                    </a:cubicBezTo>
                    <a:cubicBezTo>
                      <a:pt x="22" y="28"/>
                      <a:pt x="25" y="25"/>
                      <a:pt x="26" y="27"/>
                    </a:cubicBezTo>
                    <a:cubicBezTo>
                      <a:pt x="28" y="30"/>
                      <a:pt x="27" y="35"/>
                      <a:pt x="24" y="37"/>
                    </a:cubicBezTo>
                    <a:cubicBezTo>
                      <a:pt x="22" y="38"/>
                      <a:pt x="21" y="33"/>
                      <a:pt x="20" y="31"/>
                    </a:cubicBezTo>
                    <a:cubicBezTo>
                      <a:pt x="18" y="27"/>
                      <a:pt x="17" y="23"/>
                      <a:pt x="16" y="19"/>
                    </a:cubicBezTo>
                    <a:cubicBezTo>
                      <a:pt x="14" y="14"/>
                      <a:pt x="21" y="27"/>
                      <a:pt x="24" y="31"/>
                    </a:cubicBezTo>
                    <a:cubicBezTo>
                      <a:pt x="26" y="35"/>
                      <a:pt x="36" y="35"/>
                      <a:pt x="36" y="35"/>
                    </a:cubicBezTo>
                    <a:cubicBezTo>
                      <a:pt x="35" y="32"/>
                      <a:pt x="37" y="27"/>
                      <a:pt x="34" y="25"/>
                    </a:cubicBezTo>
                    <a:cubicBezTo>
                      <a:pt x="32" y="24"/>
                      <a:pt x="26" y="28"/>
                      <a:pt x="28" y="29"/>
                    </a:cubicBezTo>
                    <a:cubicBezTo>
                      <a:pt x="36" y="34"/>
                      <a:pt x="32" y="32"/>
                      <a:pt x="40" y="35"/>
                    </a:cubicBezTo>
                    <a:cubicBezTo>
                      <a:pt x="63" y="31"/>
                      <a:pt x="48" y="38"/>
                      <a:pt x="40" y="35"/>
                    </a:cubicBezTo>
                    <a:cubicBezTo>
                      <a:pt x="40" y="34"/>
                      <a:pt x="37" y="22"/>
                      <a:pt x="32" y="25"/>
                    </a:cubicBezTo>
                    <a:cubicBezTo>
                      <a:pt x="30" y="26"/>
                      <a:pt x="33" y="29"/>
                      <a:pt x="34" y="31"/>
                    </a:cubicBezTo>
                    <a:cubicBezTo>
                      <a:pt x="39" y="38"/>
                      <a:pt x="50" y="42"/>
                      <a:pt x="58" y="45"/>
                    </a:cubicBezTo>
                    <a:cubicBezTo>
                      <a:pt x="83" y="44"/>
                      <a:pt x="91" y="42"/>
                      <a:pt x="112" y="39"/>
                    </a:cubicBezTo>
                    <a:cubicBezTo>
                      <a:pt x="117" y="35"/>
                      <a:pt x="131" y="20"/>
                      <a:pt x="116" y="25"/>
                    </a:cubicBezTo>
                    <a:cubicBezTo>
                      <a:pt x="110" y="35"/>
                      <a:pt x="95" y="37"/>
                      <a:pt x="120" y="29"/>
                    </a:cubicBezTo>
                    <a:cubicBezTo>
                      <a:pt x="121" y="25"/>
                      <a:pt x="125" y="16"/>
                      <a:pt x="128" y="19"/>
                    </a:cubicBezTo>
                    <a:cubicBezTo>
                      <a:pt x="131" y="22"/>
                      <a:pt x="118" y="29"/>
                      <a:pt x="118" y="29"/>
                    </a:cubicBezTo>
                    <a:cubicBezTo>
                      <a:pt x="122" y="29"/>
                      <a:pt x="126" y="26"/>
                      <a:pt x="130" y="25"/>
                    </a:cubicBezTo>
                    <a:cubicBezTo>
                      <a:pt x="135" y="23"/>
                      <a:pt x="118" y="33"/>
                      <a:pt x="118" y="33"/>
                    </a:cubicBezTo>
                    <a:cubicBezTo>
                      <a:pt x="122" y="21"/>
                      <a:pt x="117" y="31"/>
                      <a:pt x="126" y="29"/>
                    </a:cubicBezTo>
                    <a:cubicBezTo>
                      <a:pt x="128" y="29"/>
                      <a:pt x="134" y="25"/>
                      <a:pt x="132" y="25"/>
                    </a:cubicBezTo>
                    <a:cubicBezTo>
                      <a:pt x="123" y="25"/>
                      <a:pt x="112" y="34"/>
                      <a:pt x="102" y="35"/>
                    </a:cubicBezTo>
                    <a:cubicBezTo>
                      <a:pt x="86" y="36"/>
                      <a:pt x="70" y="36"/>
                      <a:pt x="54" y="37"/>
                    </a:cubicBezTo>
                    <a:cubicBezTo>
                      <a:pt x="66" y="45"/>
                      <a:pt x="62" y="41"/>
                      <a:pt x="40" y="43"/>
                    </a:cubicBezTo>
                    <a:cubicBezTo>
                      <a:pt x="57" y="49"/>
                      <a:pt x="94" y="49"/>
                      <a:pt x="94" y="49"/>
                    </a:cubicBezTo>
                    <a:cubicBezTo>
                      <a:pt x="97" y="48"/>
                      <a:pt x="104" y="49"/>
                      <a:pt x="102" y="47"/>
                    </a:cubicBezTo>
                    <a:cubicBezTo>
                      <a:pt x="100" y="44"/>
                      <a:pt x="78" y="41"/>
                      <a:pt x="76" y="41"/>
                    </a:cubicBezTo>
                    <a:cubicBezTo>
                      <a:pt x="73" y="42"/>
                      <a:pt x="65" y="42"/>
                      <a:pt x="68" y="43"/>
                    </a:cubicBezTo>
                    <a:cubicBezTo>
                      <a:pt x="74" y="45"/>
                      <a:pt x="80" y="45"/>
                      <a:pt x="86" y="45"/>
                    </a:cubicBezTo>
                    <a:cubicBezTo>
                      <a:pt x="88" y="45"/>
                      <a:pt x="82" y="44"/>
                      <a:pt x="80" y="43"/>
                    </a:cubicBezTo>
                    <a:cubicBezTo>
                      <a:pt x="61" y="48"/>
                      <a:pt x="69" y="46"/>
                      <a:pt x="54" y="49"/>
                    </a:cubicBezTo>
                    <a:cubicBezTo>
                      <a:pt x="53" y="51"/>
                      <a:pt x="52" y="55"/>
                      <a:pt x="50" y="55"/>
                    </a:cubicBezTo>
                    <a:cubicBezTo>
                      <a:pt x="48" y="55"/>
                      <a:pt x="42" y="51"/>
                      <a:pt x="44" y="51"/>
                    </a:cubicBezTo>
                    <a:cubicBezTo>
                      <a:pt x="48" y="51"/>
                      <a:pt x="56" y="55"/>
                      <a:pt x="56" y="55"/>
                    </a:cubicBezTo>
                    <a:cubicBezTo>
                      <a:pt x="60" y="66"/>
                      <a:pt x="60" y="76"/>
                      <a:pt x="70" y="83"/>
                    </a:cubicBezTo>
                    <a:cubicBezTo>
                      <a:pt x="75" y="99"/>
                      <a:pt x="83" y="95"/>
                      <a:pt x="94" y="87"/>
                    </a:cubicBezTo>
                    <a:cubicBezTo>
                      <a:pt x="96" y="83"/>
                      <a:pt x="97" y="78"/>
                      <a:pt x="100" y="75"/>
                    </a:cubicBezTo>
                    <a:cubicBezTo>
                      <a:pt x="103" y="72"/>
                      <a:pt x="112" y="67"/>
                      <a:pt x="112" y="67"/>
                    </a:cubicBezTo>
                    <a:cubicBezTo>
                      <a:pt x="120" y="55"/>
                      <a:pt x="108" y="59"/>
                      <a:pt x="102" y="63"/>
                    </a:cubicBezTo>
                    <a:cubicBezTo>
                      <a:pt x="98" y="69"/>
                      <a:pt x="89" y="77"/>
                      <a:pt x="82" y="79"/>
                    </a:cubicBezTo>
                    <a:cubicBezTo>
                      <a:pt x="86" y="66"/>
                      <a:pt x="90" y="60"/>
                      <a:pt x="104" y="55"/>
                    </a:cubicBezTo>
                    <a:cubicBezTo>
                      <a:pt x="102" y="74"/>
                      <a:pt x="99" y="75"/>
                      <a:pt x="90" y="89"/>
                    </a:cubicBezTo>
                    <a:cubicBezTo>
                      <a:pt x="88" y="84"/>
                      <a:pt x="93" y="55"/>
                      <a:pt x="98" y="55"/>
                    </a:cubicBezTo>
                    <a:cubicBezTo>
                      <a:pt x="100" y="55"/>
                      <a:pt x="97" y="59"/>
                      <a:pt x="96" y="61"/>
                    </a:cubicBezTo>
                    <a:cubicBezTo>
                      <a:pt x="94" y="65"/>
                      <a:pt x="88" y="73"/>
                      <a:pt x="88" y="73"/>
                    </a:cubicBezTo>
                    <a:cubicBezTo>
                      <a:pt x="83" y="91"/>
                      <a:pt x="90" y="75"/>
                      <a:pt x="80" y="75"/>
                    </a:cubicBezTo>
                    <a:cubicBezTo>
                      <a:pt x="75" y="75"/>
                      <a:pt x="74" y="82"/>
                      <a:pt x="70" y="85"/>
                    </a:cubicBezTo>
                    <a:cubicBezTo>
                      <a:pt x="63" y="74"/>
                      <a:pt x="63" y="65"/>
                      <a:pt x="52" y="57"/>
                    </a:cubicBezTo>
                    <a:cubicBezTo>
                      <a:pt x="49" y="65"/>
                      <a:pt x="51" y="68"/>
                      <a:pt x="56" y="75"/>
                    </a:cubicBezTo>
                    <a:cubicBezTo>
                      <a:pt x="57" y="66"/>
                      <a:pt x="56" y="57"/>
                      <a:pt x="58" y="49"/>
                    </a:cubicBezTo>
                    <a:cubicBezTo>
                      <a:pt x="59" y="44"/>
                      <a:pt x="66" y="67"/>
                      <a:pt x="64" y="63"/>
                    </a:cubicBezTo>
                    <a:cubicBezTo>
                      <a:pt x="63" y="60"/>
                      <a:pt x="61" y="58"/>
                      <a:pt x="60" y="55"/>
                    </a:cubicBezTo>
                    <a:cubicBezTo>
                      <a:pt x="57" y="65"/>
                      <a:pt x="63" y="70"/>
                      <a:pt x="66" y="79"/>
                    </a:cubicBezTo>
                    <a:cubicBezTo>
                      <a:pt x="67" y="74"/>
                      <a:pt x="66" y="68"/>
                      <a:pt x="68" y="63"/>
                    </a:cubicBezTo>
                    <a:cubicBezTo>
                      <a:pt x="70" y="58"/>
                      <a:pt x="75" y="74"/>
                      <a:pt x="72" y="77"/>
                    </a:cubicBezTo>
                    <a:cubicBezTo>
                      <a:pt x="70" y="79"/>
                      <a:pt x="69" y="73"/>
                      <a:pt x="68" y="71"/>
                    </a:cubicBezTo>
                    <a:cubicBezTo>
                      <a:pt x="66" y="67"/>
                      <a:pt x="65" y="63"/>
                      <a:pt x="64" y="59"/>
                    </a:cubicBezTo>
                    <a:cubicBezTo>
                      <a:pt x="63" y="57"/>
                      <a:pt x="58" y="55"/>
                      <a:pt x="60" y="53"/>
                    </a:cubicBezTo>
                    <a:cubicBezTo>
                      <a:pt x="62" y="51"/>
                      <a:pt x="64" y="56"/>
                      <a:pt x="66" y="57"/>
                    </a:cubicBezTo>
                    <a:cubicBezTo>
                      <a:pt x="67" y="59"/>
                      <a:pt x="66" y="63"/>
                      <a:pt x="68" y="63"/>
                    </a:cubicBezTo>
                    <a:cubicBezTo>
                      <a:pt x="70" y="63"/>
                      <a:pt x="68" y="57"/>
                      <a:pt x="70" y="57"/>
                    </a:cubicBezTo>
                    <a:cubicBezTo>
                      <a:pt x="72" y="57"/>
                      <a:pt x="71" y="61"/>
                      <a:pt x="72" y="63"/>
                    </a:cubicBezTo>
                    <a:cubicBezTo>
                      <a:pt x="73" y="57"/>
                      <a:pt x="72" y="51"/>
                      <a:pt x="74" y="45"/>
                    </a:cubicBezTo>
                    <a:cubicBezTo>
                      <a:pt x="75" y="42"/>
                      <a:pt x="75" y="50"/>
                      <a:pt x="76" y="53"/>
                    </a:cubicBezTo>
                    <a:cubicBezTo>
                      <a:pt x="77" y="57"/>
                      <a:pt x="79" y="61"/>
                      <a:pt x="80" y="65"/>
                    </a:cubicBezTo>
                    <a:cubicBezTo>
                      <a:pt x="81" y="67"/>
                      <a:pt x="84" y="72"/>
                      <a:pt x="82" y="71"/>
                    </a:cubicBezTo>
                    <a:cubicBezTo>
                      <a:pt x="80" y="70"/>
                      <a:pt x="78" y="70"/>
                      <a:pt x="76" y="69"/>
                    </a:cubicBezTo>
                    <a:cubicBezTo>
                      <a:pt x="82" y="60"/>
                      <a:pt x="85" y="61"/>
                      <a:pt x="96" y="63"/>
                    </a:cubicBezTo>
                    <a:cubicBezTo>
                      <a:pt x="103" y="73"/>
                      <a:pt x="110" y="86"/>
                      <a:pt x="96" y="65"/>
                    </a:cubicBezTo>
                    <a:cubicBezTo>
                      <a:pt x="81" y="75"/>
                      <a:pt x="86" y="60"/>
                      <a:pt x="88" y="51"/>
                    </a:cubicBezTo>
                    <a:cubicBezTo>
                      <a:pt x="94" y="59"/>
                      <a:pt x="93" y="69"/>
                      <a:pt x="100" y="59"/>
                    </a:cubicBezTo>
                    <a:cubicBezTo>
                      <a:pt x="105" y="74"/>
                      <a:pt x="102" y="52"/>
                      <a:pt x="92" y="67"/>
                    </a:cubicBezTo>
                    <a:cubicBezTo>
                      <a:pt x="86" y="63"/>
                      <a:pt x="78" y="51"/>
                      <a:pt x="78" y="51"/>
                    </a:cubicBezTo>
                    <a:cubicBezTo>
                      <a:pt x="71" y="71"/>
                      <a:pt x="101" y="49"/>
                      <a:pt x="106" y="45"/>
                    </a:cubicBezTo>
                    <a:cubicBezTo>
                      <a:pt x="108" y="55"/>
                      <a:pt x="101" y="59"/>
                      <a:pt x="92" y="65"/>
                    </a:cubicBezTo>
                    <a:cubicBezTo>
                      <a:pt x="83" y="79"/>
                      <a:pt x="88" y="74"/>
                      <a:pt x="78" y="81"/>
                    </a:cubicBezTo>
                    <a:cubicBezTo>
                      <a:pt x="77" y="84"/>
                      <a:pt x="78" y="88"/>
                      <a:pt x="76" y="89"/>
                    </a:cubicBezTo>
                    <a:cubicBezTo>
                      <a:pt x="74" y="90"/>
                      <a:pt x="74" y="85"/>
                      <a:pt x="74" y="83"/>
                    </a:cubicBezTo>
                    <a:cubicBezTo>
                      <a:pt x="74" y="78"/>
                      <a:pt x="75" y="74"/>
                      <a:pt x="76" y="69"/>
                    </a:cubicBezTo>
                    <a:cubicBezTo>
                      <a:pt x="79" y="104"/>
                      <a:pt x="73" y="85"/>
                      <a:pt x="86" y="81"/>
                    </a:cubicBezTo>
                    <a:cubicBezTo>
                      <a:pt x="89" y="71"/>
                      <a:pt x="92" y="66"/>
                      <a:pt x="86" y="53"/>
                    </a:cubicBezTo>
                    <a:cubicBezTo>
                      <a:pt x="83" y="46"/>
                      <a:pt x="72" y="45"/>
                      <a:pt x="66" y="43"/>
                    </a:cubicBezTo>
                    <a:cubicBezTo>
                      <a:pt x="64" y="42"/>
                      <a:pt x="58" y="41"/>
                      <a:pt x="60" y="41"/>
                    </a:cubicBezTo>
                    <a:cubicBezTo>
                      <a:pt x="69" y="41"/>
                      <a:pt x="79" y="42"/>
                      <a:pt x="88" y="43"/>
                    </a:cubicBezTo>
                    <a:cubicBezTo>
                      <a:pt x="91" y="42"/>
                      <a:pt x="101" y="42"/>
                      <a:pt x="98" y="41"/>
                    </a:cubicBezTo>
                    <a:cubicBezTo>
                      <a:pt x="91" y="39"/>
                      <a:pt x="83" y="39"/>
                      <a:pt x="76" y="39"/>
                    </a:cubicBezTo>
                    <a:cubicBezTo>
                      <a:pt x="73" y="39"/>
                      <a:pt x="63" y="41"/>
                      <a:pt x="66" y="41"/>
                    </a:cubicBezTo>
                    <a:cubicBezTo>
                      <a:pt x="77" y="41"/>
                      <a:pt x="100" y="37"/>
                      <a:pt x="100" y="37"/>
                    </a:cubicBezTo>
                  </a:path>
                </a:pathLst>
              </a:custGeom>
              <a:noFill/>
              <a:ln w="9525">
                <a:solidFill>
                  <a:srgbClr val="FF0000"/>
                </a:solidFill>
                <a:round/>
                <a:headEnd/>
                <a:tailEnd/>
              </a:ln>
            </p:spPr>
            <p:txBody>
              <a:bodyPr/>
              <a:lstStyle/>
              <a:p>
                <a:endParaRPr lang="en-US" dirty="0"/>
              </a:p>
            </p:txBody>
          </p:sp>
        </p:grpSp>
      </p:grpSp>
      <p:sp>
        <p:nvSpPr>
          <p:cNvPr id="24" name="Footer Placeholder 5"/>
          <p:cNvSpPr txBox="1">
            <a:spLocks noGrp="1"/>
          </p:cNvSpPr>
          <p:nvPr/>
        </p:nvSpPr>
        <p:spPr>
          <a:xfrm>
            <a:off x="457200" y="6477000"/>
            <a:ext cx="8229600" cy="168275"/>
          </a:xfrm>
          <a:prstGeom prst="rect">
            <a:avLst/>
          </a:prstGeom>
          <a:noFill/>
        </p:spPr>
        <p:txBody>
          <a:bodyPr anchor="ctr"/>
          <a:lstStyle>
            <a:lvl1pPr>
              <a:defRPr/>
            </a:lvl1pPr>
          </a:lstStyle>
          <a:p>
            <a:pPr algn="ctr" fontAlgn="auto">
              <a:spcBef>
                <a:spcPts val="0"/>
              </a:spcBef>
              <a:spcAft>
                <a:spcPts val="0"/>
              </a:spcAft>
              <a:defRPr/>
            </a:pPr>
            <a:r>
              <a:rPr lang="en-US" sz="1200" dirty="0" smtClean="0">
                <a:solidFill>
                  <a:schemeClr val="tx1">
                    <a:tint val="75000"/>
                  </a:schemeClr>
                </a:solidFill>
                <a:latin typeface="+mn-lt"/>
                <a:ea typeface="+mn-ea"/>
                <a:cs typeface="+mn-cs"/>
              </a:rPr>
              <a:t>Combat Medical Systems, LLC, </a:t>
            </a:r>
            <a:r>
              <a:rPr lang="en-US" sz="900" dirty="0" smtClean="0">
                <a:solidFill>
                  <a:schemeClr val="tx1">
                    <a:tint val="75000"/>
                  </a:schemeClr>
                </a:solidFill>
                <a:latin typeface="+mn-lt"/>
                <a:ea typeface="+mn-ea"/>
                <a:cs typeface="+mn-cs"/>
              </a:rPr>
              <a:t>Tel</a:t>
            </a:r>
            <a:r>
              <a:rPr lang="en-US" sz="1200" dirty="0" smtClean="0">
                <a:solidFill>
                  <a:schemeClr val="tx1">
                    <a:tint val="75000"/>
                  </a:schemeClr>
                </a:solidFill>
                <a:latin typeface="+mn-lt"/>
                <a:ea typeface="+mn-ea"/>
                <a:cs typeface="+mn-cs"/>
              </a:rPr>
              <a:t>: 910-426-0003, Fax: 910-426-0009, Website: www.combatgauze.com</a:t>
            </a:r>
          </a:p>
        </p:txBody>
      </p:sp>
      <p:sp>
        <p:nvSpPr>
          <p:cNvPr id="193540" name="Title 10"/>
          <p:cNvSpPr>
            <a:spLocks noGrp="1"/>
          </p:cNvSpPr>
          <p:nvPr>
            <p:ph type="title" idx="4294967295"/>
          </p:nvPr>
        </p:nvSpPr>
        <p:spPr>
          <a:xfrm>
            <a:off x="1165245" y="36944"/>
            <a:ext cx="7186613" cy="1198563"/>
          </a:xfrm>
        </p:spPr>
        <p:txBody>
          <a:bodyPr>
            <a:spAutoFit/>
          </a:bodyPr>
          <a:lstStyle/>
          <a:p>
            <a:pPr eaLnBrk="1" hangingPunct="1"/>
            <a:r>
              <a:rPr lang="en-US" sz="3600" dirty="0" smtClean="0">
                <a:ea typeface="ＭＳ Ｐゴシック"/>
                <a:cs typeface="ＭＳ Ｐゴシック"/>
              </a:rPr>
              <a:t>Combat Gauze Directions (2)</a:t>
            </a:r>
            <a:br>
              <a:rPr lang="en-US" sz="3600" dirty="0" smtClean="0">
                <a:ea typeface="ＭＳ Ｐゴシック"/>
                <a:cs typeface="ＭＳ Ｐゴシック"/>
              </a:rPr>
            </a:br>
            <a:r>
              <a:rPr lang="en-US" sz="3600" dirty="0" smtClean="0">
                <a:ea typeface="ＭＳ Ｐゴシック"/>
                <a:cs typeface="ＭＳ Ｐゴシック"/>
              </a:rPr>
              <a:t>Pack Wound Completely</a:t>
            </a:r>
          </a:p>
        </p:txBody>
      </p:sp>
      <p:pic>
        <p:nvPicPr>
          <p:cNvPr id="193541" name="Picture 12" descr="P3050042"/>
          <p:cNvPicPr>
            <a:picLocks noChangeAspect="1" noChangeArrowheads="1"/>
          </p:cNvPicPr>
          <p:nvPr/>
        </p:nvPicPr>
        <p:blipFill>
          <a:blip r:embed="rId8" cstate="print"/>
          <a:srcRect/>
          <a:stretch>
            <a:fillRect/>
          </a:stretch>
        </p:blipFill>
        <p:spPr bwMode="auto">
          <a:xfrm>
            <a:off x="5129213" y="1714500"/>
            <a:ext cx="3386137" cy="2540000"/>
          </a:xfrm>
          <a:prstGeom prst="rect">
            <a:avLst/>
          </a:prstGeom>
          <a:noFill/>
          <a:ln w="9525">
            <a:noFill/>
            <a:miter lim="800000"/>
            <a:headEnd/>
            <a:tailEnd/>
          </a:ln>
        </p:spPr>
      </p:pic>
    </p:spTree>
    <p:extLst>
      <p:ext uri="{BB962C8B-B14F-4D97-AF65-F5344CB8AC3E}">
        <p14:creationId xmlns="" xmlns:p14="http://schemas.microsoft.com/office/powerpoint/2010/main" val="357791581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5" name="Text Box 35"/>
          <p:cNvSpPr txBox="1">
            <a:spLocks noChangeArrowheads="1"/>
          </p:cNvSpPr>
          <p:nvPr/>
        </p:nvSpPr>
        <p:spPr bwMode="auto">
          <a:xfrm>
            <a:off x="152400" y="2057400"/>
            <a:ext cx="4419600" cy="3785652"/>
          </a:xfrm>
          <a:prstGeom prst="rect">
            <a:avLst/>
          </a:prstGeom>
          <a:noFill/>
          <a:ln w="9525">
            <a:noFill/>
            <a:miter lim="800000"/>
            <a:headEnd/>
            <a:tailEnd/>
          </a:ln>
        </p:spPr>
        <p:txBody>
          <a:bodyPr>
            <a:spAutoFit/>
          </a:bodyPr>
          <a:lstStyle/>
          <a:p>
            <a:pPr marL="457200" indent="-273050">
              <a:buFont typeface="Arial" charset="0"/>
              <a:buChar char="•"/>
            </a:pPr>
            <a:r>
              <a:rPr lang="en-US" sz="2400" dirty="0">
                <a:latin typeface="Times New Roman"/>
                <a:cs typeface="Times New Roman"/>
              </a:rPr>
              <a:t>Quickly apply pressure until bleeding stops.</a:t>
            </a:r>
          </a:p>
          <a:p>
            <a:pPr marL="457200" indent="-273050">
              <a:buFont typeface="Arial" charset="0"/>
              <a:buChar char="•"/>
            </a:pPr>
            <a:r>
              <a:rPr lang="en-US" sz="2400" dirty="0">
                <a:latin typeface="Times New Roman"/>
                <a:cs typeface="Times New Roman"/>
              </a:rPr>
              <a:t>Hold continuous pressure for 3 minutes.</a:t>
            </a:r>
          </a:p>
          <a:p>
            <a:pPr marL="457200" indent="-273050">
              <a:buFont typeface="Arial" charset="0"/>
              <a:buChar char="•"/>
            </a:pPr>
            <a:r>
              <a:rPr lang="en-US" sz="2400" dirty="0">
                <a:latin typeface="Times New Roman"/>
                <a:cs typeface="Times New Roman"/>
              </a:rPr>
              <a:t>Reassess to ensure bleeding is controlled. </a:t>
            </a:r>
          </a:p>
          <a:p>
            <a:pPr marL="457200" indent="-273050">
              <a:buFont typeface="Arial" charset="0"/>
              <a:buChar char="•"/>
            </a:pPr>
            <a:r>
              <a:rPr lang="en-US" sz="2400" dirty="0">
                <a:latin typeface="Times New Roman"/>
                <a:cs typeface="Times New Roman"/>
              </a:rPr>
              <a:t>Combat </a:t>
            </a:r>
            <a:r>
              <a:rPr lang="en-US" sz="2400" dirty="0" smtClean="0">
                <a:latin typeface="Times New Roman"/>
                <a:cs typeface="Times New Roman"/>
              </a:rPr>
              <a:t>Gauze </a:t>
            </a:r>
            <a:r>
              <a:rPr lang="en-US" sz="2400" dirty="0">
                <a:latin typeface="Times New Roman"/>
                <a:cs typeface="Times New Roman"/>
              </a:rPr>
              <a:t>may be repacked or a second gauze used if initial application fails to provide hemostasis.</a:t>
            </a:r>
          </a:p>
        </p:txBody>
      </p:sp>
      <p:pic>
        <p:nvPicPr>
          <p:cNvPr id="195586" name="Picture 39" descr="P3050044"/>
          <p:cNvPicPr>
            <a:picLocks noChangeAspect="1" noChangeArrowheads="1"/>
          </p:cNvPicPr>
          <p:nvPr/>
        </p:nvPicPr>
        <p:blipFill>
          <a:blip r:embed="rId3" cstate="print"/>
          <a:srcRect/>
          <a:stretch>
            <a:fillRect/>
          </a:stretch>
        </p:blipFill>
        <p:spPr bwMode="auto">
          <a:xfrm>
            <a:off x="4572000" y="2176463"/>
            <a:ext cx="4572000" cy="3538537"/>
          </a:xfrm>
          <a:prstGeom prst="rect">
            <a:avLst/>
          </a:prstGeom>
          <a:noFill/>
          <a:ln w="9525">
            <a:noFill/>
            <a:miter lim="800000"/>
            <a:headEnd/>
            <a:tailEnd/>
          </a:ln>
        </p:spPr>
      </p:pic>
      <p:sp>
        <p:nvSpPr>
          <p:cNvPr id="195587" name="Title 10"/>
          <p:cNvSpPr>
            <a:spLocks noGrp="1"/>
          </p:cNvSpPr>
          <p:nvPr>
            <p:ph type="title" idx="4294967295"/>
          </p:nvPr>
        </p:nvSpPr>
        <p:spPr>
          <a:xfrm>
            <a:off x="1107605" y="0"/>
            <a:ext cx="7186613" cy="1198563"/>
          </a:xfrm>
        </p:spPr>
        <p:txBody>
          <a:bodyPr>
            <a:spAutoFit/>
          </a:bodyPr>
          <a:lstStyle/>
          <a:p>
            <a:pPr eaLnBrk="1" hangingPunct="1"/>
            <a:r>
              <a:rPr lang="en-US" sz="3600" dirty="0" smtClean="0">
                <a:ea typeface="ＭＳ Ｐゴシック"/>
                <a:cs typeface="ＭＳ Ｐゴシック"/>
              </a:rPr>
              <a:t>Combat Gauze Directions (3)</a:t>
            </a:r>
            <a:br>
              <a:rPr lang="en-US" sz="3600" dirty="0" smtClean="0">
                <a:ea typeface="ＭＳ Ｐゴシック"/>
                <a:cs typeface="ＭＳ Ｐゴシック"/>
              </a:rPr>
            </a:br>
            <a:r>
              <a:rPr lang="en-US" sz="3600" dirty="0" smtClean="0">
                <a:ea typeface="ＭＳ Ｐゴシック"/>
                <a:cs typeface="ＭＳ Ｐゴシック"/>
              </a:rPr>
              <a:t>Apply Direct Pressure</a:t>
            </a:r>
          </a:p>
        </p:txBody>
      </p:sp>
      <p:sp>
        <p:nvSpPr>
          <p:cNvPr id="8" name="Footer Placeholder 5"/>
          <p:cNvSpPr txBox="1">
            <a:spLocks/>
          </p:cNvSpPr>
          <p:nvPr/>
        </p:nvSpPr>
        <p:spPr>
          <a:xfrm>
            <a:off x="609600" y="6629400"/>
            <a:ext cx="8229600" cy="168275"/>
          </a:xfrm>
          <a:prstGeom prst="rect">
            <a:avLst/>
          </a:prstGeom>
        </p:spPr>
        <p:txBody>
          <a:bodyPr anchor="ctr"/>
          <a:lstStyle>
            <a:lvl1pPr>
              <a:defRPr/>
            </a:lvl1pPr>
          </a:lstStyle>
          <a:p>
            <a:pPr algn="ctr" fontAlgn="auto">
              <a:spcBef>
                <a:spcPts val="0"/>
              </a:spcBef>
              <a:spcAft>
                <a:spcPts val="0"/>
              </a:spcAft>
              <a:defRPr/>
            </a:pPr>
            <a:r>
              <a:rPr lang="en-US" sz="1200" dirty="0" smtClean="0">
                <a:solidFill>
                  <a:schemeClr val="tx1">
                    <a:tint val="75000"/>
                  </a:schemeClr>
                </a:solidFill>
                <a:latin typeface="+mn-lt"/>
                <a:ea typeface="+mn-ea"/>
                <a:cs typeface="+mn-cs"/>
              </a:rPr>
              <a:t>Combat Medical Systems, LLC, </a:t>
            </a:r>
            <a:r>
              <a:rPr lang="en-US" sz="900" dirty="0" smtClean="0">
                <a:solidFill>
                  <a:schemeClr val="tx1">
                    <a:tint val="75000"/>
                  </a:schemeClr>
                </a:solidFill>
                <a:latin typeface="+mn-lt"/>
                <a:ea typeface="+mn-ea"/>
                <a:cs typeface="+mn-cs"/>
              </a:rPr>
              <a:t>Tel</a:t>
            </a:r>
            <a:r>
              <a:rPr lang="en-US" sz="1200" dirty="0" smtClean="0">
                <a:solidFill>
                  <a:schemeClr val="tx1">
                    <a:tint val="75000"/>
                  </a:schemeClr>
                </a:solidFill>
                <a:latin typeface="+mn-lt"/>
                <a:ea typeface="+mn-ea"/>
                <a:cs typeface="+mn-cs"/>
              </a:rPr>
              <a:t>: 910-426-0003, Fax: 910-426-0009, Website: www.combatgauze.com</a:t>
            </a:r>
          </a:p>
        </p:txBody>
      </p:sp>
    </p:spTree>
    <p:extLst>
      <p:ext uri="{BB962C8B-B14F-4D97-AF65-F5344CB8AC3E}">
        <p14:creationId xmlns="" xmlns:p14="http://schemas.microsoft.com/office/powerpoint/2010/main" val="266785385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3" name="Text Box 5"/>
          <p:cNvSpPr txBox="1">
            <a:spLocks noChangeArrowheads="1"/>
          </p:cNvSpPr>
          <p:nvPr/>
        </p:nvSpPr>
        <p:spPr bwMode="auto">
          <a:xfrm>
            <a:off x="76200" y="2448342"/>
            <a:ext cx="3733800" cy="2123658"/>
          </a:xfrm>
          <a:prstGeom prst="rect">
            <a:avLst/>
          </a:prstGeom>
          <a:noFill/>
          <a:ln w="9525">
            <a:noFill/>
            <a:miter lim="800000"/>
            <a:headEnd/>
            <a:tailEnd/>
          </a:ln>
        </p:spPr>
        <p:txBody>
          <a:bodyPr>
            <a:spAutoFit/>
          </a:bodyPr>
          <a:lstStyle/>
          <a:p>
            <a:pPr marL="457200" indent="-273050">
              <a:spcBef>
                <a:spcPct val="50000"/>
              </a:spcBef>
              <a:buFont typeface="Arial" charset="0"/>
              <a:buChar char="•"/>
            </a:pPr>
            <a:r>
              <a:rPr lang="en-US" sz="2400" dirty="0">
                <a:latin typeface="Times New Roman"/>
                <a:cs typeface="Times New Roman"/>
              </a:rPr>
              <a:t>Leave Combat </a:t>
            </a:r>
            <a:r>
              <a:rPr lang="en-US" sz="2400" dirty="0" smtClean="0">
                <a:latin typeface="Times New Roman"/>
                <a:cs typeface="Times New Roman"/>
              </a:rPr>
              <a:t>Gauze </a:t>
            </a:r>
            <a:r>
              <a:rPr lang="en-US" sz="2400" dirty="0">
                <a:latin typeface="Times New Roman"/>
                <a:cs typeface="Times New Roman"/>
              </a:rPr>
              <a:t>in place.  </a:t>
            </a:r>
          </a:p>
          <a:p>
            <a:pPr marL="457200" indent="-273050">
              <a:spcBef>
                <a:spcPct val="50000"/>
              </a:spcBef>
              <a:buFont typeface="Arial" charset="0"/>
              <a:buChar char="•"/>
            </a:pPr>
            <a:r>
              <a:rPr lang="en-US" sz="2400" dirty="0">
                <a:latin typeface="Times New Roman"/>
                <a:cs typeface="Times New Roman"/>
              </a:rPr>
              <a:t>Wrap to effectively secure the dressing in the wound</a:t>
            </a:r>
            <a:r>
              <a:rPr lang="en-US" sz="2400" dirty="0" smtClean="0">
                <a:latin typeface="Times New Roman"/>
                <a:cs typeface="Times New Roman"/>
              </a:rPr>
              <a:t>.</a:t>
            </a:r>
          </a:p>
        </p:txBody>
      </p:sp>
      <p:pic>
        <p:nvPicPr>
          <p:cNvPr id="197634" name="Picture 8" descr="P3050045"/>
          <p:cNvPicPr>
            <a:picLocks noChangeAspect="1" noChangeArrowheads="1"/>
          </p:cNvPicPr>
          <p:nvPr/>
        </p:nvPicPr>
        <p:blipFill>
          <a:blip r:embed="rId3" cstate="print"/>
          <a:srcRect/>
          <a:stretch>
            <a:fillRect/>
          </a:stretch>
        </p:blipFill>
        <p:spPr bwMode="auto">
          <a:xfrm>
            <a:off x="4038600" y="1485900"/>
            <a:ext cx="5029200" cy="3771900"/>
          </a:xfrm>
          <a:prstGeom prst="rect">
            <a:avLst/>
          </a:prstGeom>
          <a:noFill/>
          <a:ln w="9525">
            <a:noFill/>
            <a:miter lim="800000"/>
            <a:headEnd/>
            <a:tailEnd/>
          </a:ln>
        </p:spPr>
      </p:pic>
      <p:sp>
        <p:nvSpPr>
          <p:cNvPr id="7" name="Footer Placeholder 5"/>
          <p:cNvSpPr txBox="1">
            <a:spLocks/>
          </p:cNvSpPr>
          <p:nvPr/>
        </p:nvSpPr>
        <p:spPr>
          <a:xfrm>
            <a:off x="609600" y="6629400"/>
            <a:ext cx="8229600" cy="168275"/>
          </a:xfrm>
          <a:prstGeom prst="rect">
            <a:avLst/>
          </a:prstGeom>
        </p:spPr>
        <p:txBody>
          <a:bodyPr anchor="ctr"/>
          <a:lstStyle>
            <a:lvl1pPr>
              <a:defRPr/>
            </a:lvl1pPr>
          </a:lstStyle>
          <a:p>
            <a:pPr algn="ctr" fontAlgn="auto">
              <a:spcBef>
                <a:spcPts val="0"/>
              </a:spcBef>
              <a:spcAft>
                <a:spcPts val="0"/>
              </a:spcAft>
              <a:defRPr/>
            </a:pPr>
            <a:r>
              <a:rPr lang="en-US" sz="1200" dirty="0" smtClean="0">
                <a:solidFill>
                  <a:schemeClr val="tx1">
                    <a:tint val="75000"/>
                  </a:schemeClr>
                </a:solidFill>
                <a:latin typeface="+mn-lt"/>
                <a:ea typeface="+mn-ea"/>
                <a:cs typeface="+mn-cs"/>
              </a:rPr>
              <a:t>Combat Medical Systems, LLC, </a:t>
            </a:r>
            <a:r>
              <a:rPr lang="en-US" sz="900" dirty="0" smtClean="0">
                <a:solidFill>
                  <a:schemeClr val="tx1">
                    <a:tint val="75000"/>
                  </a:schemeClr>
                </a:solidFill>
                <a:latin typeface="+mn-lt"/>
                <a:ea typeface="+mn-ea"/>
                <a:cs typeface="+mn-cs"/>
              </a:rPr>
              <a:t>Tel</a:t>
            </a:r>
            <a:r>
              <a:rPr lang="en-US" sz="1200" dirty="0" smtClean="0">
                <a:solidFill>
                  <a:schemeClr val="tx1">
                    <a:tint val="75000"/>
                  </a:schemeClr>
                </a:solidFill>
                <a:latin typeface="+mn-lt"/>
                <a:ea typeface="+mn-ea"/>
                <a:cs typeface="+mn-cs"/>
              </a:rPr>
              <a:t>: 910-426-0003, Fax: 910-426-0009, Website: www.combatgauze.com</a:t>
            </a:r>
          </a:p>
        </p:txBody>
      </p:sp>
      <p:sp>
        <p:nvSpPr>
          <p:cNvPr id="197636" name="Title 10"/>
          <p:cNvSpPr>
            <a:spLocks noGrp="1"/>
          </p:cNvSpPr>
          <p:nvPr>
            <p:ph type="title" idx="4294967295"/>
          </p:nvPr>
        </p:nvSpPr>
        <p:spPr>
          <a:xfrm>
            <a:off x="1266841" y="0"/>
            <a:ext cx="7186613" cy="1198563"/>
          </a:xfrm>
        </p:spPr>
        <p:txBody>
          <a:bodyPr>
            <a:spAutoFit/>
          </a:bodyPr>
          <a:lstStyle/>
          <a:p>
            <a:pPr eaLnBrk="1" hangingPunct="1"/>
            <a:r>
              <a:rPr lang="en-US" sz="3600" dirty="0" smtClean="0">
                <a:ea typeface="ＭＳ Ｐゴシック"/>
                <a:cs typeface="ＭＳ Ｐゴシック"/>
              </a:rPr>
              <a:t>Combat Gauze Directions (4)</a:t>
            </a:r>
            <a:br>
              <a:rPr lang="en-US" sz="3600" dirty="0" smtClean="0">
                <a:ea typeface="ＭＳ Ｐゴシック"/>
                <a:cs typeface="ＭＳ Ｐゴシック"/>
              </a:rPr>
            </a:br>
            <a:r>
              <a:rPr lang="en-US" sz="3600" dirty="0" smtClean="0">
                <a:ea typeface="ＭＳ Ｐゴシック"/>
                <a:cs typeface="ＭＳ Ｐゴシック"/>
              </a:rPr>
              <a:t>Bandage over Combat Gauze</a:t>
            </a:r>
          </a:p>
        </p:txBody>
      </p:sp>
      <p:sp>
        <p:nvSpPr>
          <p:cNvPr id="197637" name="Text Box 7"/>
          <p:cNvSpPr txBox="1">
            <a:spLocks noChangeArrowheads="1"/>
          </p:cNvSpPr>
          <p:nvPr/>
        </p:nvSpPr>
        <p:spPr bwMode="auto">
          <a:xfrm>
            <a:off x="420688" y="5257800"/>
            <a:ext cx="8153400" cy="1200150"/>
          </a:xfrm>
          <a:prstGeom prst="rect">
            <a:avLst/>
          </a:prstGeom>
          <a:noFill/>
          <a:ln w="9525">
            <a:noFill/>
            <a:miter lim="800000"/>
            <a:headEnd/>
            <a:tailEnd/>
          </a:ln>
        </p:spPr>
        <p:txBody>
          <a:bodyPr>
            <a:spAutoFit/>
          </a:bodyPr>
          <a:lstStyle/>
          <a:p>
            <a:pPr eaLnBrk="0" hangingPunct="0"/>
            <a:r>
              <a:rPr lang="en-US" sz="2400" dirty="0">
                <a:cs typeface="Times New Roman" pitchFamily="18" charset="0"/>
              </a:rPr>
              <a:t>Although the Emergency Trauma Bandage is shown in this picture, the wound may be secured with any compression bandage, </a:t>
            </a:r>
            <a:r>
              <a:rPr lang="en-US" sz="2400" dirty="0" smtClean="0">
                <a:cs typeface="Times New Roman" pitchFamily="18" charset="0"/>
              </a:rPr>
              <a:t>Ace </a:t>
            </a:r>
            <a:r>
              <a:rPr lang="en-US" sz="2400" dirty="0">
                <a:cs typeface="Times New Roman" pitchFamily="18" charset="0"/>
              </a:rPr>
              <a:t>wrap, roller gauze, or cravat.</a:t>
            </a:r>
          </a:p>
        </p:txBody>
      </p:sp>
    </p:spTree>
    <p:extLst>
      <p:ext uri="{BB962C8B-B14F-4D97-AF65-F5344CB8AC3E}">
        <p14:creationId xmlns="" xmlns:p14="http://schemas.microsoft.com/office/powerpoint/2010/main" val="363820150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6"/>
          <p:cNvSpPr>
            <a:spLocks noGrp="1" noChangeArrowheads="1"/>
          </p:cNvSpPr>
          <p:nvPr>
            <p:ph type="body" sz="half" idx="4294967295"/>
          </p:nvPr>
        </p:nvSpPr>
        <p:spPr>
          <a:xfrm>
            <a:off x="152400" y="2057400"/>
            <a:ext cx="4648200" cy="2895600"/>
          </a:xfrm>
        </p:spPr>
        <p:txBody>
          <a:bodyPr/>
          <a:lstStyle/>
          <a:p>
            <a:pPr eaLnBrk="1" hangingPunct="1">
              <a:spcBef>
                <a:spcPct val="80000"/>
              </a:spcBef>
              <a:buClr>
                <a:schemeClr val="tx1"/>
              </a:buClr>
            </a:pPr>
            <a:r>
              <a:rPr lang="en-US" sz="2800" dirty="0" smtClean="0">
                <a:ea typeface="ＭＳ Ｐゴシック"/>
                <a:cs typeface="ＭＳ Ｐゴシック"/>
              </a:rPr>
              <a:t>Do not remove the bandage or Combat Gauze.</a:t>
            </a:r>
          </a:p>
          <a:p>
            <a:pPr eaLnBrk="1" hangingPunct="1">
              <a:spcBef>
                <a:spcPct val="80000"/>
              </a:spcBef>
              <a:buClr>
                <a:schemeClr val="tx1"/>
              </a:buClr>
            </a:pPr>
            <a:r>
              <a:rPr lang="en-US" sz="2800" b="1" dirty="0" smtClean="0">
                <a:solidFill>
                  <a:srgbClr val="FF0000"/>
                </a:solidFill>
                <a:latin typeface="Times New Roman"/>
                <a:cs typeface="Times New Roman"/>
              </a:rPr>
              <a:t>Reassess frequently to monitor for recurrent bleeding</a:t>
            </a:r>
          </a:p>
          <a:p>
            <a:pPr eaLnBrk="1" hangingPunct="1">
              <a:spcBef>
                <a:spcPct val="80000"/>
              </a:spcBef>
              <a:buClr>
                <a:schemeClr val="tx1"/>
              </a:buClr>
            </a:pPr>
            <a:r>
              <a:rPr lang="en-US" sz="2800" dirty="0" smtClean="0">
                <a:ea typeface="ＭＳ Ｐゴシック"/>
                <a:cs typeface="ＭＳ Ｐゴシック"/>
              </a:rPr>
              <a:t>Transport casualty to next level of medical care as soon as possible</a:t>
            </a:r>
            <a:r>
              <a:rPr lang="en-US" dirty="0" smtClean="0">
                <a:ea typeface="ＭＳ Ｐゴシック"/>
                <a:cs typeface="ＭＳ Ｐゴシック"/>
              </a:rPr>
              <a:t>.</a:t>
            </a:r>
          </a:p>
        </p:txBody>
      </p:sp>
      <p:sp>
        <p:nvSpPr>
          <p:cNvPr id="199682" name="Title 10"/>
          <p:cNvSpPr>
            <a:spLocks noGrp="1"/>
          </p:cNvSpPr>
          <p:nvPr>
            <p:ph type="title" idx="4294967295"/>
          </p:nvPr>
        </p:nvSpPr>
        <p:spPr>
          <a:xfrm>
            <a:off x="1396145" y="73888"/>
            <a:ext cx="7186613" cy="1198563"/>
          </a:xfrm>
        </p:spPr>
        <p:txBody>
          <a:bodyPr>
            <a:spAutoFit/>
          </a:bodyPr>
          <a:lstStyle/>
          <a:p>
            <a:pPr eaLnBrk="1" hangingPunct="1"/>
            <a:r>
              <a:rPr lang="en-US" sz="3600" dirty="0" smtClean="0">
                <a:ea typeface="ＭＳ Ｐゴシック"/>
                <a:cs typeface="ＭＳ Ｐゴシック"/>
              </a:rPr>
              <a:t>Combat Gauze Directions (5)</a:t>
            </a:r>
            <a:br>
              <a:rPr lang="en-US" sz="3600" dirty="0" smtClean="0">
                <a:ea typeface="ＭＳ Ｐゴシック"/>
                <a:cs typeface="ＭＳ Ｐゴシック"/>
              </a:rPr>
            </a:br>
            <a:r>
              <a:rPr lang="en-US" sz="3600" dirty="0" smtClean="0">
                <a:ea typeface="ＭＳ Ｐゴシック"/>
                <a:cs typeface="ＭＳ Ｐゴシック"/>
              </a:rPr>
              <a:t>Transport &amp; Monitor Casualty</a:t>
            </a:r>
            <a:r>
              <a:rPr lang="en-US" sz="3600" dirty="0" smtClean="0">
                <a:solidFill>
                  <a:srgbClr val="953735"/>
                </a:solidFill>
                <a:latin typeface="Aharoni"/>
                <a:ea typeface="ＭＳ Ｐゴシック"/>
                <a:cs typeface="ＭＳ Ｐゴシック"/>
              </a:rPr>
              <a:t> </a:t>
            </a:r>
          </a:p>
        </p:txBody>
      </p:sp>
      <p:pic>
        <p:nvPicPr>
          <p:cNvPr id="199683" name="Picture 24" descr="P3050046"/>
          <p:cNvPicPr>
            <a:picLocks noChangeAspect="1" noChangeArrowheads="1"/>
          </p:cNvPicPr>
          <p:nvPr/>
        </p:nvPicPr>
        <p:blipFill>
          <a:blip r:embed="rId3" cstate="print"/>
          <a:srcRect/>
          <a:stretch>
            <a:fillRect/>
          </a:stretch>
        </p:blipFill>
        <p:spPr bwMode="auto">
          <a:xfrm>
            <a:off x="4800600" y="2362200"/>
            <a:ext cx="3657600" cy="2743200"/>
          </a:xfrm>
          <a:prstGeom prst="rect">
            <a:avLst/>
          </a:prstGeom>
          <a:noFill/>
          <a:ln w="9525">
            <a:noFill/>
            <a:miter lim="800000"/>
            <a:headEnd/>
            <a:tailEnd/>
          </a:ln>
        </p:spPr>
      </p:pic>
      <p:sp>
        <p:nvSpPr>
          <p:cNvPr id="9" name="Footer Placeholder 5"/>
          <p:cNvSpPr txBox="1">
            <a:spLocks noGrp="1"/>
          </p:cNvSpPr>
          <p:nvPr/>
        </p:nvSpPr>
        <p:spPr>
          <a:xfrm>
            <a:off x="457200" y="6477000"/>
            <a:ext cx="8229600" cy="168275"/>
          </a:xfrm>
          <a:prstGeom prst="rect">
            <a:avLst/>
          </a:prstGeom>
          <a:noFill/>
        </p:spPr>
        <p:txBody>
          <a:bodyPr anchor="ctr"/>
          <a:lstStyle>
            <a:lvl1pPr>
              <a:defRPr/>
            </a:lvl1pPr>
          </a:lstStyle>
          <a:p>
            <a:pPr algn="ctr" fontAlgn="auto">
              <a:spcBef>
                <a:spcPts val="0"/>
              </a:spcBef>
              <a:spcAft>
                <a:spcPts val="0"/>
              </a:spcAft>
              <a:defRPr/>
            </a:pPr>
            <a:r>
              <a:rPr lang="en-US" sz="1200" dirty="0" smtClean="0">
                <a:solidFill>
                  <a:schemeClr val="tx1">
                    <a:tint val="75000"/>
                  </a:schemeClr>
                </a:solidFill>
                <a:latin typeface="+mn-lt"/>
                <a:ea typeface="+mn-ea"/>
                <a:cs typeface="+mn-cs"/>
              </a:rPr>
              <a:t>Combat Medical Systems, LLC, </a:t>
            </a:r>
            <a:r>
              <a:rPr lang="en-US" sz="900" dirty="0" smtClean="0">
                <a:solidFill>
                  <a:schemeClr val="tx1">
                    <a:tint val="75000"/>
                  </a:schemeClr>
                </a:solidFill>
                <a:latin typeface="+mn-lt"/>
                <a:ea typeface="+mn-ea"/>
                <a:cs typeface="+mn-cs"/>
              </a:rPr>
              <a:t>Tel</a:t>
            </a:r>
            <a:r>
              <a:rPr lang="en-US" sz="1200" dirty="0" smtClean="0">
                <a:solidFill>
                  <a:schemeClr val="tx1">
                    <a:tint val="75000"/>
                  </a:schemeClr>
                </a:solidFill>
                <a:latin typeface="+mn-lt"/>
                <a:ea typeface="+mn-ea"/>
                <a:cs typeface="+mn-cs"/>
              </a:rPr>
              <a:t>: 910-426-0003, Fax: 910-426-0009, Website: www.combatgauze.com</a:t>
            </a:r>
          </a:p>
        </p:txBody>
      </p:sp>
    </p:spTree>
    <p:extLst>
      <p:ext uri="{BB962C8B-B14F-4D97-AF65-F5344CB8AC3E}">
        <p14:creationId xmlns="" xmlns:p14="http://schemas.microsoft.com/office/powerpoint/2010/main" val="239588215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Alternative Hemostatic Agents</a:t>
            </a:r>
            <a:endParaRPr lang="en-US" dirty="0"/>
          </a:p>
        </p:txBody>
      </p:sp>
      <p:sp>
        <p:nvSpPr>
          <p:cNvPr id="3" name="Content Placeholder 2"/>
          <p:cNvSpPr>
            <a:spLocks noGrp="1"/>
          </p:cNvSpPr>
          <p:nvPr>
            <p:ph idx="1"/>
          </p:nvPr>
        </p:nvSpPr>
        <p:spPr>
          <a:xfrm>
            <a:off x="457200" y="1862987"/>
            <a:ext cx="8229600" cy="4523198"/>
          </a:xfrm>
        </p:spPr>
        <p:txBody>
          <a:bodyPr>
            <a:normAutofit fontScale="70000" lnSpcReduction="20000"/>
          </a:bodyPr>
          <a:lstStyle/>
          <a:p>
            <a:r>
              <a:rPr lang="en-US" sz="3900" b="1" dirty="0" smtClean="0"/>
              <a:t>Celox Gauze</a:t>
            </a:r>
          </a:p>
          <a:p>
            <a:r>
              <a:rPr lang="en-US" sz="3900" b="1" dirty="0" smtClean="0"/>
              <a:t>ChitoGauze</a:t>
            </a:r>
          </a:p>
          <a:p>
            <a:pPr lvl="1"/>
            <a:r>
              <a:rPr lang="en-US" sz="3900" b="1" dirty="0" smtClean="0"/>
              <a:t>May be used if Combat Gauze is not available</a:t>
            </a:r>
          </a:p>
          <a:p>
            <a:pPr lvl="1"/>
            <a:r>
              <a:rPr lang="en-US" sz="3900" b="1" dirty="0" smtClean="0"/>
              <a:t>Active ingredient is chitosan, a mucoadhesive</a:t>
            </a:r>
          </a:p>
          <a:p>
            <a:pPr lvl="2"/>
            <a:r>
              <a:rPr lang="en-US" sz="3900" b="1" dirty="0" smtClean="0"/>
              <a:t>Function is independent of coagulation cascade</a:t>
            </a:r>
          </a:p>
          <a:p>
            <a:pPr lvl="2"/>
            <a:r>
              <a:rPr lang="en-US" sz="3900" b="1" dirty="0" smtClean="0"/>
              <a:t>There are case series that report that chitosan dressings have stopped bleeding in surgical patients with life-threatening bleeding and severe coagulopathy</a:t>
            </a:r>
          </a:p>
          <a:p>
            <a:pPr lvl="2"/>
            <a:r>
              <a:rPr lang="en-US" sz="3900" b="1" dirty="0" smtClean="0"/>
              <a:t>Does not cause reactions in persons allergic to shellfish</a:t>
            </a:r>
          </a:p>
          <a:p>
            <a:pPr lvl="1"/>
            <a:endParaRPr lang="en-US" dirty="0"/>
          </a:p>
        </p:txBody>
      </p:sp>
    </p:spTree>
    <p:extLst>
      <p:ext uri="{BB962C8B-B14F-4D97-AF65-F5344CB8AC3E}">
        <p14:creationId xmlns="" xmlns:p14="http://schemas.microsoft.com/office/powerpoint/2010/main" val="276517098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Alternative Hemostatic Agents</a:t>
            </a:r>
          </a:p>
        </p:txBody>
      </p:sp>
      <p:sp>
        <p:nvSpPr>
          <p:cNvPr id="3" name="Content Placeholder 2"/>
          <p:cNvSpPr>
            <a:spLocks noGrp="1"/>
          </p:cNvSpPr>
          <p:nvPr>
            <p:ph idx="1"/>
          </p:nvPr>
        </p:nvSpPr>
        <p:spPr>
          <a:xfrm>
            <a:off x="462665" y="2046420"/>
            <a:ext cx="7780886" cy="4006832"/>
          </a:xfrm>
        </p:spPr>
        <p:txBody>
          <a:bodyPr>
            <a:normAutofit fontScale="92500"/>
          </a:bodyPr>
          <a:lstStyle/>
          <a:p>
            <a:pPr lvl="0"/>
            <a:r>
              <a:rPr lang="en-US" dirty="0" err="1" smtClean="0"/>
              <a:t>Celox</a:t>
            </a:r>
            <a:r>
              <a:rPr lang="en-US" dirty="0" smtClean="0"/>
              <a:t> Gauze and </a:t>
            </a:r>
            <a:r>
              <a:rPr lang="en-US" dirty="0" err="1" smtClean="0"/>
              <a:t>ChitoGauze</a:t>
            </a:r>
            <a:r>
              <a:rPr lang="en-US" dirty="0" smtClean="0"/>
              <a:t> are as effective as Combat Gauze at hemorrhage control in laboratory studies:</a:t>
            </a:r>
          </a:p>
          <a:p>
            <a:r>
              <a:rPr lang="en-US" dirty="0" smtClean="0"/>
              <a:t>Neither </a:t>
            </a:r>
            <a:r>
              <a:rPr lang="en-US" dirty="0" smtClean="0"/>
              <a:t>ChitoGauze nor Celox Gauze have been tested in the USAISR safety model, </a:t>
            </a:r>
            <a:r>
              <a:rPr lang="en-US" u="sng" dirty="0" smtClean="0"/>
              <a:t>but</a:t>
            </a:r>
          </a:p>
          <a:p>
            <a:r>
              <a:rPr lang="en-US" dirty="0" smtClean="0"/>
              <a:t>Chitosan-based hemostatic dressings have been used in combat since 2004 with no safety issues reported.</a:t>
            </a:r>
            <a:endParaRPr lang="en-US" dirty="0"/>
          </a:p>
        </p:txBody>
      </p:sp>
    </p:spTree>
    <p:extLst>
      <p:ext uri="{BB962C8B-B14F-4D97-AF65-F5344CB8AC3E}">
        <p14:creationId xmlns="" xmlns:p14="http://schemas.microsoft.com/office/powerpoint/2010/main" val="232730158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CoTCCC-Recommended </a:t>
            </a:r>
            <a:r>
              <a:rPr lang="en-US" dirty="0"/>
              <a:t>Hemostatic Agents</a:t>
            </a:r>
          </a:p>
        </p:txBody>
      </p:sp>
      <p:sp>
        <p:nvSpPr>
          <p:cNvPr id="3" name="Content Placeholder 2"/>
          <p:cNvSpPr>
            <a:spLocks noGrp="1"/>
          </p:cNvSpPr>
          <p:nvPr>
            <p:ph idx="1"/>
          </p:nvPr>
        </p:nvSpPr>
        <p:spPr>
          <a:xfrm>
            <a:off x="457200" y="1746193"/>
            <a:ext cx="8229600" cy="4525963"/>
          </a:xfrm>
        </p:spPr>
        <p:txBody>
          <a:bodyPr>
            <a:normAutofit/>
          </a:bodyPr>
          <a:lstStyle/>
          <a:p>
            <a:r>
              <a:rPr lang="en-US" dirty="0" smtClean="0"/>
              <a:t>For more information:</a:t>
            </a:r>
            <a:endParaRPr lang="en-US" dirty="0"/>
          </a:p>
          <a:p>
            <a:pPr lvl="1"/>
            <a:r>
              <a:rPr lang="en-US" dirty="0" smtClean="0"/>
              <a:t>Combat Gauze</a:t>
            </a:r>
          </a:p>
          <a:p>
            <a:pPr lvl="2"/>
            <a:r>
              <a:rPr lang="en-US" dirty="0"/>
              <a:t>http://www.z-medica.com/military/Home.aspx</a:t>
            </a:r>
            <a:endParaRPr lang="en-US" dirty="0" smtClean="0"/>
          </a:p>
          <a:p>
            <a:pPr lvl="1"/>
            <a:r>
              <a:rPr lang="en-US" dirty="0" smtClean="0"/>
              <a:t>Celox Gauze</a:t>
            </a:r>
          </a:p>
          <a:p>
            <a:pPr lvl="2"/>
            <a:r>
              <a:rPr lang="en-US" dirty="0"/>
              <a:t>http://www.celoxmedical.com/usa/products/celox-gauze</a:t>
            </a:r>
            <a:r>
              <a:rPr lang="en-US" dirty="0" smtClean="0"/>
              <a:t>/</a:t>
            </a:r>
          </a:p>
          <a:p>
            <a:pPr lvl="1"/>
            <a:r>
              <a:rPr lang="en-US" dirty="0" smtClean="0"/>
              <a:t>ChitoGauze</a:t>
            </a:r>
          </a:p>
          <a:p>
            <a:pPr lvl="2"/>
            <a:r>
              <a:rPr lang="en-US" dirty="0"/>
              <a:t>http://www.hemcon.com/Products/ChitoGauzeHemostaticGauzeOverview.aspx</a:t>
            </a:r>
          </a:p>
          <a:p>
            <a:pPr lvl="2"/>
            <a:endParaRPr lang="en-US" dirty="0"/>
          </a:p>
        </p:txBody>
      </p:sp>
    </p:spTree>
    <p:extLst>
      <p:ext uri="{BB962C8B-B14F-4D97-AF65-F5344CB8AC3E}">
        <p14:creationId xmlns="" xmlns:p14="http://schemas.microsoft.com/office/powerpoint/2010/main" val="103124403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477" name="Picture 5" descr="DL 130221 Flag at night Reduced.jpg"/>
          <p:cNvPicPr>
            <a:picLocks noChangeAspect="1"/>
          </p:cNvPicPr>
          <p:nvPr/>
        </p:nvPicPr>
        <p:blipFill>
          <a:blip r:embed="rId3" cstate="print"/>
          <a:srcRect t="-421"/>
          <a:stretch>
            <a:fillRect/>
          </a:stretch>
        </p:blipFill>
        <p:spPr bwMode="auto">
          <a:xfrm>
            <a:off x="-36689" y="0"/>
            <a:ext cx="9180689" cy="6858000"/>
          </a:xfrm>
          <a:prstGeom prst="rect">
            <a:avLst/>
          </a:prstGeom>
          <a:noFill/>
          <a:ln w="9525">
            <a:noFill/>
            <a:miter lim="800000"/>
            <a:headEnd/>
            <a:tailEnd/>
          </a:ln>
        </p:spPr>
      </p:pic>
      <p:sp>
        <p:nvSpPr>
          <p:cNvPr id="105474" name="Title 1"/>
          <p:cNvSpPr>
            <a:spLocks noGrp="1"/>
          </p:cNvSpPr>
          <p:nvPr>
            <p:ph type="title" idx="4294967295"/>
          </p:nvPr>
        </p:nvSpPr>
        <p:spPr>
          <a:xfrm>
            <a:off x="3962400" y="762000"/>
            <a:ext cx="5715000" cy="1143000"/>
          </a:xfrm>
        </p:spPr>
        <p:txBody>
          <a:bodyPr/>
          <a:lstStyle/>
          <a:p>
            <a:r>
              <a:rPr lang="en-US" altLang="en-US" b="1" dirty="0" smtClean="0">
                <a:solidFill>
                  <a:schemeClr val="bg1"/>
                </a:solidFill>
              </a:rPr>
              <a:t>Thank You!</a:t>
            </a:r>
          </a:p>
        </p:txBody>
      </p:sp>
      <p:sp>
        <p:nvSpPr>
          <p:cNvPr id="105475" name="Slide Number Placeholder 3"/>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E2D17CFA-40B9-4E5D-942C-009BB188B26A}" type="slidenum">
              <a:rPr lang="en-US" altLang="en-US" sz="1400"/>
              <a:pPr algn="r"/>
              <a:t>49</a:t>
            </a:fld>
            <a:endParaRPr lang="en-US" altLang="en-US" sz="1400"/>
          </a:p>
        </p:txBody>
      </p:sp>
      <p:sp>
        <p:nvSpPr>
          <p:cNvPr id="105476" name="Text Box 4"/>
          <p:cNvSpPr txBox="1">
            <a:spLocks noChangeArrowheads="1"/>
          </p:cNvSpPr>
          <p:nvPr/>
        </p:nvSpPr>
        <p:spPr bwMode="auto">
          <a:xfrm>
            <a:off x="4278313" y="5943600"/>
            <a:ext cx="185737" cy="1077913"/>
          </a:xfrm>
          <a:prstGeom prst="rect">
            <a:avLst/>
          </a:prstGeom>
          <a:noFill/>
          <a:ln w="9525" algn="ctr">
            <a:noFill/>
            <a:miter lim="800000"/>
            <a:headEnd/>
            <a:tailEnd/>
          </a:ln>
        </p:spPr>
        <p:txBody>
          <a:bodyPr wrap="none">
            <a:spAutoFit/>
          </a:bodyPr>
          <a:lstStyle/>
          <a:p>
            <a:endParaRPr lang="en-US" altLang="en-US" sz="3200" b="1"/>
          </a:p>
          <a:p>
            <a:endParaRPr lang="en-US" altLang="en-US" sz="3200" b="1"/>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7" name="Rectangle 2"/>
          <p:cNvSpPr>
            <a:spLocks noGrp="1" noChangeArrowheads="1"/>
          </p:cNvSpPr>
          <p:nvPr>
            <p:ph type="title"/>
          </p:nvPr>
        </p:nvSpPr>
        <p:spPr>
          <a:xfrm>
            <a:off x="1335088" y="203200"/>
            <a:ext cx="7808912" cy="1143000"/>
          </a:xfrm>
        </p:spPr>
        <p:txBody>
          <a:bodyPr/>
          <a:lstStyle/>
          <a:p>
            <a:pPr eaLnBrk="1" hangingPunct="1"/>
            <a:r>
              <a:rPr lang="en-US" altLang="en-US" sz="5400" smtClean="0"/>
              <a:t>Care Under Fire</a:t>
            </a:r>
          </a:p>
        </p:txBody>
      </p:sp>
      <p:sp>
        <p:nvSpPr>
          <p:cNvPr id="142338" name="Rectangle 3"/>
          <p:cNvSpPr>
            <a:spLocks noGrp="1" noChangeArrowheads="1"/>
          </p:cNvSpPr>
          <p:nvPr>
            <p:ph idx="1"/>
          </p:nvPr>
        </p:nvSpPr>
        <p:spPr>
          <a:xfrm>
            <a:off x="457200" y="3000610"/>
            <a:ext cx="8229600" cy="1657350"/>
          </a:xfrm>
        </p:spPr>
        <p:txBody>
          <a:bodyPr/>
          <a:lstStyle/>
          <a:p>
            <a:pPr eaLnBrk="1" hangingPunct="1">
              <a:buFont typeface="Arial" charset="0"/>
              <a:buNone/>
              <a:defRPr/>
            </a:pPr>
            <a:r>
              <a:rPr lang="en-US" b="1" dirty="0" smtClean="0">
                <a:ea typeface="+mn-ea"/>
              </a:rPr>
              <a:t>Where a tourniquet can be applied, it is the </a:t>
            </a:r>
            <a:r>
              <a:rPr lang="en-US" b="1" i="1" u="sng" dirty="0" smtClean="0">
                <a:ea typeface="+mn-ea"/>
              </a:rPr>
              <a:t>first</a:t>
            </a:r>
            <a:r>
              <a:rPr lang="en-US" b="1" dirty="0" smtClean="0">
                <a:ea typeface="+mn-ea"/>
              </a:rPr>
              <a:t> choice for control of life-threatening hemorrhage in Care Under Fire.</a:t>
            </a:r>
          </a:p>
          <a:p>
            <a:pPr marL="0" indent="0" eaLnBrk="1" hangingPunct="1">
              <a:buFont typeface="Arial" charset="0"/>
              <a:buNone/>
              <a:defRPr/>
            </a:pPr>
            <a:endParaRPr lang="en-US" dirty="0" smtClean="0">
              <a:ea typeface="+mn-ea"/>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5" name="Rectangle 10"/>
          <p:cNvSpPr>
            <a:spLocks noGrp="1" noChangeArrowheads="1"/>
          </p:cNvSpPr>
          <p:nvPr>
            <p:ph type="title"/>
          </p:nvPr>
        </p:nvSpPr>
        <p:spPr>
          <a:xfrm>
            <a:off x="1384300" y="165100"/>
            <a:ext cx="7566025" cy="1143000"/>
          </a:xfrm>
        </p:spPr>
        <p:txBody>
          <a:bodyPr/>
          <a:lstStyle/>
          <a:p>
            <a:pPr eaLnBrk="1" hangingPunct="1"/>
            <a:r>
              <a:rPr lang="en-US" altLang="en-US" sz="5400" smtClean="0"/>
              <a:t>A Preventable Death</a:t>
            </a:r>
          </a:p>
        </p:txBody>
      </p:sp>
      <p:sp>
        <p:nvSpPr>
          <p:cNvPr id="144386" name="Rectangle 11"/>
          <p:cNvSpPr>
            <a:spLocks noGrp="1" noChangeArrowheads="1"/>
          </p:cNvSpPr>
          <p:nvPr>
            <p:ph idx="1"/>
          </p:nvPr>
        </p:nvSpPr>
        <p:spPr>
          <a:xfrm>
            <a:off x="793750" y="1485900"/>
            <a:ext cx="7772400" cy="4114800"/>
          </a:xfrm>
        </p:spPr>
        <p:txBody>
          <a:bodyPr/>
          <a:lstStyle/>
          <a:p>
            <a:pPr marL="0" indent="0" algn="ctr" eaLnBrk="1" hangingPunct="1">
              <a:spcBef>
                <a:spcPct val="50000"/>
              </a:spcBef>
              <a:buFontTx/>
              <a:buNone/>
            </a:pPr>
            <a:r>
              <a:rPr lang="en-US" altLang="en-US" smtClean="0"/>
              <a:t>Did not have an effective tourniquet applied - bled to death from a leg wound</a:t>
            </a:r>
          </a:p>
          <a:p>
            <a:pPr marL="0" indent="0" eaLnBrk="1" hangingPunct="1">
              <a:spcBef>
                <a:spcPct val="50000"/>
              </a:spcBef>
              <a:buFontTx/>
              <a:buNone/>
            </a:pPr>
            <a:endParaRPr lang="en-US" altLang="en-US" smtClean="0"/>
          </a:p>
          <a:p>
            <a:pPr marL="0" indent="0" eaLnBrk="1" hangingPunct="1">
              <a:buFont typeface="Wingdings" panose="05000000000000000000" pitchFamily="2" charset="2"/>
              <a:buNone/>
            </a:pPr>
            <a:r>
              <a:rPr lang="en-US" altLang="en-US" smtClean="0"/>
              <a:t> </a:t>
            </a:r>
          </a:p>
        </p:txBody>
      </p:sp>
      <p:sp>
        <p:nvSpPr>
          <p:cNvPr id="144387" name="Rectangle 4"/>
          <p:cNvSpPr>
            <a:spLocks noChangeArrowheads="1"/>
          </p:cNvSpPr>
          <p:nvPr/>
        </p:nvSpPr>
        <p:spPr bwMode="auto">
          <a:xfrm>
            <a:off x="5559425" y="2627313"/>
            <a:ext cx="26035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altLang="en-US">
                <a:latin typeface="Times New Roman" panose="02020603050405020304" pitchFamily="18" charset="0"/>
              </a:rPr>
              <a:t> </a:t>
            </a:r>
          </a:p>
        </p:txBody>
      </p:sp>
      <p:pic>
        <p:nvPicPr>
          <p:cNvPr id="144388" name="Picture 5"/>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885825" y="2808288"/>
            <a:ext cx="7334250" cy="3540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3" name="Rectangle 2"/>
          <p:cNvSpPr>
            <a:spLocks noGrp="1" noChangeArrowheads="1"/>
          </p:cNvSpPr>
          <p:nvPr>
            <p:ph type="title"/>
          </p:nvPr>
        </p:nvSpPr>
        <p:spPr>
          <a:xfrm>
            <a:off x="1077913" y="126170"/>
            <a:ext cx="8066087" cy="1143000"/>
          </a:xfrm>
        </p:spPr>
        <p:txBody>
          <a:bodyPr/>
          <a:lstStyle/>
          <a:p>
            <a:pPr eaLnBrk="1" hangingPunct="1"/>
            <a:r>
              <a:rPr lang="en-US" altLang="en-US" sz="4400" dirty="0" smtClean="0"/>
              <a:t>Tourniquet Application</a:t>
            </a:r>
          </a:p>
        </p:txBody>
      </p:sp>
      <p:sp>
        <p:nvSpPr>
          <p:cNvPr id="146434" name="Rectangle 3"/>
          <p:cNvSpPr>
            <a:spLocks noGrp="1" noChangeArrowheads="1"/>
          </p:cNvSpPr>
          <p:nvPr>
            <p:ph idx="1"/>
          </p:nvPr>
        </p:nvSpPr>
        <p:spPr>
          <a:xfrm>
            <a:off x="309563" y="1854200"/>
            <a:ext cx="8605837" cy="4565650"/>
          </a:xfrm>
        </p:spPr>
        <p:txBody>
          <a:bodyPr/>
          <a:lstStyle/>
          <a:p>
            <a:pPr eaLnBrk="1" hangingPunct="1"/>
            <a:r>
              <a:rPr lang="en-US" altLang="en-US" smtClean="0">
                <a:solidFill>
                  <a:srgbClr val="FF0000"/>
                </a:solidFill>
              </a:rPr>
              <a:t>Apply without delay if indicated. </a:t>
            </a:r>
          </a:p>
          <a:p>
            <a:pPr eaLnBrk="1" hangingPunct="1"/>
            <a:r>
              <a:rPr lang="en-US" altLang="en-US" smtClean="0"/>
              <a:t>Both the casualty and the medic are in grave danger while a tourniquet is being applied in this phase – </a:t>
            </a:r>
            <a:r>
              <a:rPr lang="en-US" altLang="en-US" smtClean="0">
                <a:solidFill>
                  <a:srgbClr val="FF0000"/>
                </a:solidFill>
              </a:rPr>
              <a:t>don’t use tourniquets for wounds with only minor bleeding.</a:t>
            </a:r>
          </a:p>
          <a:p>
            <a:pPr eaLnBrk="1" hangingPunct="1"/>
            <a:r>
              <a:rPr lang="en-US" altLang="en-US" smtClean="0"/>
              <a:t>The decision regarding the relative risk of further injury versus that of bleeding to death must be made by the person rendering care.</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1" name="Rectangle 2"/>
          <p:cNvSpPr>
            <a:spLocks noGrp="1" noChangeArrowheads="1"/>
          </p:cNvSpPr>
          <p:nvPr>
            <p:ph type="title"/>
          </p:nvPr>
        </p:nvSpPr>
        <p:spPr>
          <a:xfrm>
            <a:off x="1079500" y="202980"/>
            <a:ext cx="8064500" cy="1143000"/>
          </a:xfrm>
        </p:spPr>
        <p:txBody>
          <a:bodyPr/>
          <a:lstStyle/>
          <a:p>
            <a:pPr eaLnBrk="1" hangingPunct="1"/>
            <a:r>
              <a:rPr lang="en-US" altLang="en-US" sz="4400" dirty="0" smtClean="0"/>
              <a:t>Tourniquet Application</a:t>
            </a:r>
          </a:p>
        </p:txBody>
      </p:sp>
      <p:sp>
        <p:nvSpPr>
          <p:cNvPr id="148482" name="Rectangle 3"/>
          <p:cNvSpPr>
            <a:spLocks noGrp="1" noChangeArrowheads="1"/>
          </p:cNvSpPr>
          <p:nvPr>
            <p:ph idx="1"/>
          </p:nvPr>
        </p:nvSpPr>
        <p:spPr>
          <a:xfrm>
            <a:off x="155425" y="2008735"/>
            <a:ext cx="8915400" cy="4031805"/>
          </a:xfrm>
        </p:spPr>
        <p:txBody>
          <a:bodyPr/>
          <a:lstStyle/>
          <a:p>
            <a:pPr eaLnBrk="1" hangingPunct="1"/>
            <a:r>
              <a:rPr lang="en-US" altLang="en-US" sz="2400" b="1" dirty="0" smtClean="0"/>
              <a:t>Apply </a:t>
            </a:r>
            <a:r>
              <a:rPr lang="en-US" altLang="en-US" sz="2400" b="1" dirty="0" smtClean="0"/>
              <a:t>the tourniquet without </a:t>
            </a:r>
            <a:r>
              <a:rPr lang="en-US" altLang="en-US" sz="2400" b="1" dirty="0" smtClean="0"/>
              <a:t>removing clothing – </a:t>
            </a:r>
            <a:r>
              <a:rPr lang="en-US" altLang="en-US" sz="2400" b="1" dirty="0" smtClean="0"/>
              <a:t>make sure it is </a:t>
            </a:r>
            <a:r>
              <a:rPr lang="en-US" altLang="en-US" sz="2400" b="1" u="sng" dirty="0" smtClean="0"/>
              <a:t>clearly proximal</a:t>
            </a:r>
            <a:r>
              <a:rPr lang="en-US" altLang="en-US" sz="2400" b="1" dirty="0" smtClean="0"/>
              <a:t> to the bleeding site. </a:t>
            </a:r>
            <a:endParaRPr lang="en-US" altLang="en-US" sz="2400" b="1" dirty="0" smtClean="0"/>
          </a:p>
          <a:p>
            <a:pPr eaLnBrk="1" hangingPunct="1"/>
            <a:endParaRPr lang="en-US" altLang="en-US" sz="2400" dirty="0" smtClean="0"/>
          </a:p>
          <a:p>
            <a:pPr eaLnBrk="1" hangingPunct="1"/>
            <a:r>
              <a:rPr lang="en-US" altLang="en-US" sz="2400" b="1" dirty="0" smtClean="0"/>
              <a:t>If you are uncertain about exactly where the major bleeding site is on the extremity (night operations, multiple wounds), apply the tourniquet “high and tight” (as proximal as possible) on the arm or leg.</a:t>
            </a:r>
          </a:p>
          <a:p>
            <a:pPr lvl="1" eaLnBrk="1" hangingPunct="1"/>
            <a:endParaRPr lang="en-US" altLang="en-US" sz="2400" dirty="0" smtClean="0">
              <a:ea typeface="Times New Roman" panose="02020603050405020304" pitchFamily="18" charset="0"/>
            </a:endParaRPr>
          </a:p>
        </p:txBody>
      </p:sp>
    </p:spTree>
    <p:extLst>
      <p:ext uri="{BB962C8B-B14F-4D97-AF65-F5344CB8AC3E}">
        <p14:creationId xmlns="" xmlns:p14="http://schemas.microsoft.com/office/powerpoint/2010/main" val="18326895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1" name="Rectangle 2"/>
          <p:cNvSpPr>
            <a:spLocks noGrp="1" noChangeArrowheads="1"/>
          </p:cNvSpPr>
          <p:nvPr>
            <p:ph type="title"/>
          </p:nvPr>
        </p:nvSpPr>
        <p:spPr>
          <a:xfrm>
            <a:off x="1079500" y="164575"/>
            <a:ext cx="8064500" cy="1143000"/>
          </a:xfrm>
        </p:spPr>
        <p:txBody>
          <a:bodyPr/>
          <a:lstStyle/>
          <a:p>
            <a:pPr eaLnBrk="1" hangingPunct="1"/>
            <a:r>
              <a:rPr lang="en-US" altLang="en-US" sz="4400" dirty="0" smtClean="0"/>
              <a:t>Tourniquet Application</a:t>
            </a:r>
          </a:p>
        </p:txBody>
      </p:sp>
      <p:sp>
        <p:nvSpPr>
          <p:cNvPr id="148482" name="Rectangle 3"/>
          <p:cNvSpPr>
            <a:spLocks noGrp="1" noChangeArrowheads="1"/>
          </p:cNvSpPr>
          <p:nvPr>
            <p:ph idx="1"/>
          </p:nvPr>
        </p:nvSpPr>
        <p:spPr>
          <a:xfrm>
            <a:off x="228600" y="2123950"/>
            <a:ext cx="8915400" cy="3878185"/>
          </a:xfrm>
        </p:spPr>
        <p:txBody>
          <a:bodyPr/>
          <a:lstStyle/>
          <a:p>
            <a:pPr eaLnBrk="1" hangingPunct="1"/>
            <a:r>
              <a:rPr lang="en-US" altLang="en-US" sz="2800" b="1" dirty="0" smtClean="0"/>
              <a:t>Tighten the tourniquet until bleeding is controlled.</a:t>
            </a:r>
          </a:p>
          <a:p>
            <a:pPr eaLnBrk="1" hangingPunct="1"/>
            <a:r>
              <a:rPr lang="en-US" altLang="en-US" sz="2800" b="1" dirty="0" smtClean="0">
                <a:solidFill>
                  <a:srgbClr val="FF0000"/>
                </a:solidFill>
              </a:rPr>
              <a:t>If the first tourniquet fails to control the bleeding, apply a second tourniquet just above (proximal to) the first.</a:t>
            </a:r>
          </a:p>
          <a:p>
            <a:pPr eaLnBrk="1" hangingPunct="1"/>
            <a:r>
              <a:rPr lang="en-US" altLang="en-US" sz="2800" b="1" dirty="0" smtClean="0">
                <a:solidFill>
                  <a:srgbClr val="FF0000"/>
                </a:solidFill>
              </a:rPr>
              <a:t>Don’t put a tourniquet directly over the knee or elbow.</a:t>
            </a:r>
          </a:p>
          <a:p>
            <a:pPr eaLnBrk="1" hangingPunct="1"/>
            <a:r>
              <a:rPr lang="en-US" altLang="en-US" sz="2800" b="1" dirty="0" smtClean="0">
                <a:solidFill>
                  <a:srgbClr val="FF0000"/>
                </a:solidFill>
              </a:rPr>
              <a:t>Don’t put a tourniquet directly over a holster or a cargo pocket that contains bulky items.</a:t>
            </a:r>
          </a:p>
          <a:p>
            <a:pPr lvl="1" eaLnBrk="1" hangingPunct="1"/>
            <a:endParaRPr lang="en-US" altLang="en-US" dirty="0" smtClean="0">
              <a:ea typeface="Times New Roman" panose="02020603050405020304" pitchFamily="18" charset="0"/>
            </a:endParaRPr>
          </a:p>
        </p:txBody>
      </p:sp>
    </p:spTree>
    <p:extLst>
      <p:ext uri="{BB962C8B-B14F-4D97-AF65-F5344CB8AC3E}">
        <p14:creationId xmlns="" xmlns:p14="http://schemas.microsoft.com/office/powerpoint/2010/main" val="2512538515"/>
      </p:ext>
    </p:extLst>
  </p:cSld>
  <p:clrMapOvr>
    <a:masterClrMapping/>
  </p:clrMapOvr>
  <p:timing>
    <p:tnLst>
      <p:par>
        <p:cTn id="1" dur="indefinite" restart="never" nodeType="tmRoot"/>
      </p:par>
    </p:tnLst>
  </p:timing>
</p:sld>
</file>

<file path=ppt/theme/theme1.xml><?xml version="1.0" encoding="utf-8"?>
<a:theme xmlns:a="http://schemas.openxmlformats.org/drawingml/2006/main" name="TCCC">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3_TCCC">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2_TCCC">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TCCC</Template>
  <TotalTime>0</TotalTime>
  <Words>3200</Words>
  <Application>Microsoft Office PowerPoint</Application>
  <PresentationFormat>On-screen Show (4:3)</PresentationFormat>
  <Paragraphs>394</Paragraphs>
  <Slides>49</Slides>
  <Notes>47</Notes>
  <HiddenSlides>0</HiddenSlides>
  <MMClips>0</MMClips>
  <ScaleCrop>false</ScaleCrop>
  <HeadingPairs>
    <vt:vector size="4" baseType="variant">
      <vt:variant>
        <vt:lpstr>Theme</vt:lpstr>
      </vt:variant>
      <vt:variant>
        <vt:i4>3</vt:i4>
      </vt:variant>
      <vt:variant>
        <vt:lpstr>Slide Titles</vt:lpstr>
      </vt:variant>
      <vt:variant>
        <vt:i4>49</vt:i4>
      </vt:variant>
    </vt:vector>
  </HeadingPairs>
  <TitlesOfParts>
    <vt:vector size="52" baseType="lpstr">
      <vt:lpstr>TCCC</vt:lpstr>
      <vt:lpstr>13_TCCC</vt:lpstr>
      <vt:lpstr>22_TCCC</vt:lpstr>
      <vt:lpstr>Tactical Combat Casualty Care   </vt:lpstr>
      <vt:lpstr>The Number One Medical Priority for Initial Management of Trauma Victims</vt:lpstr>
      <vt:lpstr>When is bleeding life-threatening?</vt:lpstr>
      <vt:lpstr>Question</vt:lpstr>
      <vt:lpstr>Care Under Fire</vt:lpstr>
      <vt:lpstr>A Preventable Death</vt:lpstr>
      <vt:lpstr>Tourniquet Application</vt:lpstr>
      <vt:lpstr>Tourniquet Application</vt:lpstr>
      <vt:lpstr>Tourniquet Application</vt:lpstr>
      <vt:lpstr>Instructions for One-Handed Application</vt:lpstr>
      <vt:lpstr>Step 1</vt:lpstr>
      <vt:lpstr>Step 2</vt:lpstr>
      <vt:lpstr>Step 3</vt:lpstr>
      <vt:lpstr>Step 4</vt:lpstr>
      <vt:lpstr>Step 5</vt:lpstr>
      <vt:lpstr>Instructions for Two-Handed Application</vt:lpstr>
      <vt:lpstr>Step 1</vt:lpstr>
      <vt:lpstr>Step 2</vt:lpstr>
      <vt:lpstr>Step 3</vt:lpstr>
      <vt:lpstr>Step 4</vt:lpstr>
      <vt:lpstr>Step 5</vt:lpstr>
      <vt:lpstr>After a Tourniquet  has been Applied</vt:lpstr>
      <vt:lpstr>Other Tourniquets</vt:lpstr>
      <vt:lpstr>Other Tourniquets</vt:lpstr>
      <vt:lpstr>Impact of Tourniquet Use Kragh - Annals of Surgery 2009</vt:lpstr>
      <vt:lpstr>Safety of Tourniquet Use Kragh - Journal of Trauma 2008</vt:lpstr>
      <vt:lpstr>Examples of Extremity Wounds That  Do NOT Need a Tourniquet</vt:lpstr>
      <vt:lpstr>Tourniquet Mistakes to Avoid!</vt:lpstr>
      <vt:lpstr>Tourniquet Pain </vt:lpstr>
      <vt:lpstr>Tourniquets: Points to Remember</vt:lpstr>
      <vt:lpstr>Tourniquets: Points to Remember</vt:lpstr>
      <vt:lpstr>Tourniquets: Points to Remember</vt:lpstr>
      <vt:lpstr>Tourniquets: Points to Remember</vt:lpstr>
      <vt:lpstr>Tourniquets: Points to Remember</vt:lpstr>
      <vt:lpstr>Tourniquet Practical</vt:lpstr>
      <vt:lpstr>  External Bleeding – Where you Can’t Use a Tourniquet</vt:lpstr>
      <vt:lpstr>CoTCCC-Recommended  Hemostatic Dressings</vt:lpstr>
      <vt:lpstr>Combat Gauze When You Can’t Use a Tourniquet </vt:lpstr>
      <vt:lpstr>Slide 39</vt:lpstr>
      <vt:lpstr>Combat Gauze</vt:lpstr>
      <vt:lpstr>Combat Gauze Directions (1)  Expose Wound &amp; Identify Bleeding</vt:lpstr>
      <vt:lpstr>Combat Gauze Directions (2) Pack Wound Completely</vt:lpstr>
      <vt:lpstr>Combat Gauze Directions (3) Apply Direct Pressure</vt:lpstr>
      <vt:lpstr>Combat Gauze Directions (4) Bandage over Combat Gauze</vt:lpstr>
      <vt:lpstr>Combat Gauze Directions (5) Transport &amp; Monitor Casualty </vt:lpstr>
      <vt:lpstr>Alternative Hemostatic Agents</vt:lpstr>
      <vt:lpstr>Alternative Hemostatic Agents</vt:lpstr>
      <vt:lpstr>CoTCCC-Recommended Hemostatic Agents</vt:lpstr>
      <vt:lpstr>Thank You!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Care Under Fire</dc:title>
  <dc:subject>Care Under Fire</dc:subject>
  <dc:creator/>
  <cp:keywords>Care Under Fire</cp:keywords>
  <cp:lastModifiedBy/>
  <cp:revision>246</cp:revision>
  <dcterms:created xsi:type="dcterms:W3CDTF">2010-03-18T18:29:32Z</dcterms:created>
  <dcterms:modified xsi:type="dcterms:W3CDTF">2015-11-17T18:05:19Z</dcterms:modified>
  <cp:category>TCCC</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name="NXPowerLiteLastOptimized" pid="2">
    <vt:lpwstr>10018065</vt:lpwstr>
  </property>
  <property fmtid="{D5CDD505-2E9C-101B-9397-08002B2CF9AE}" name="NXPowerLiteSettings" pid="3">
    <vt:lpwstr>F7000400038000</vt:lpwstr>
  </property>
  <property fmtid="{D5CDD505-2E9C-101B-9397-08002B2CF9AE}" name="NXPowerLiteVersion" pid="4">
    <vt:lpwstr>D6.1.2</vt:lpwstr>
  </property>
  <property fmtid="{D5CDD505-2E9C-101B-9397-08002B2CF9AE}" name="NXTAG2" pid="5">
    <vt:lpwstr>0008000a1f000000000001023720</vt:lpwstr>
  </property>
  <property fmtid="{D5CDD505-2E9C-101B-9397-08002B2CF9AE}" name="Version" pid="6">
    <vt:i4>1</vt:i4>
  </property>
</Properties>
</file>