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1" r:id="rId3"/>
    <p:sldMasterId id="2147483663" r:id="rId4"/>
    <p:sldMasterId id="2147483665" r:id="rId5"/>
    <p:sldMasterId id="2147483667" r:id="rId6"/>
    <p:sldMasterId id="2147483669" r:id="rId7"/>
    <p:sldMasterId id="2147483671" r:id="rId8"/>
  </p:sldMasterIdLst>
  <p:notesMasterIdLst>
    <p:notesMasterId r:id="rId23"/>
  </p:notesMasterIdLst>
  <p:sldIdLst>
    <p:sldId id="256" r:id="rId9"/>
    <p:sldId id="266" r:id="rId10"/>
    <p:sldId id="291" r:id="rId11"/>
    <p:sldId id="279" r:id="rId12"/>
    <p:sldId id="270" r:id="rId13"/>
    <p:sldId id="293" r:id="rId14"/>
    <p:sldId id="271" r:id="rId15"/>
    <p:sldId id="272" r:id="rId16"/>
    <p:sldId id="274" r:id="rId17"/>
    <p:sldId id="294" r:id="rId18"/>
    <p:sldId id="289" r:id="rId19"/>
    <p:sldId id="284" r:id="rId20"/>
    <p:sldId id="281" r:id="rId21"/>
    <p:sldId id="29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34A"/>
    <a:srgbClr val="EF4135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64273" autoAdjust="0"/>
  </p:normalViewPr>
  <p:slideViewPr>
    <p:cSldViewPr>
      <p:cViewPr varScale="1">
        <p:scale>
          <a:sx n="30" d="100"/>
          <a:sy n="30" d="100"/>
        </p:scale>
        <p:origin x="16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B3B97-627D-45D2-A299-5F48A0923EC7}" type="datetimeFigureOut">
              <a:rPr lang="en-GB" smtClean="0"/>
              <a:t>23/09/2014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97F96-999E-461A-BC4B-1611B8721B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68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97F96-999E-461A-BC4B-1611B8721BF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479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smtClean="0"/>
              <a:t>Link </a:t>
            </a:r>
            <a:r>
              <a:rPr lang="en-US" dirty="0" smtClean="0"/>
              <a:t>to Celox Gauze moulage training May 2014.mp4 in the Celox Gauze module</a:t>
            </a:r>
            <a:r>
              <a:rPr lang="en-US" dirty="0" smtClean="0"/>
              <a:t>.)</a:t>
            </a:r>
          </a:p>
          <a:p>
            <a:r>
              <a:rPr lang="en-US" dirty="0" smtClean="0"/>
              <a:t>Click on the video window to show the video.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97F96-999E-461A-BC4B-1611B8721B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404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FF38EC-E3F6-4CBE-ABE0-6D634F9FAAD5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958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D62F4-D59C-4DC9-9D9F-590BE3080E7D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4032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135FEA-E049-4AAD-8935-0BE81D85C30E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608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9ADFB-8966-4CD8-8218-AA05ECF56CF4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447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06E-241B-4BB2-A7BC-ED93040ACC10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17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06E-241B-4BB2-A7BC-ED93040ACC10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6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5B485-6925-4F5A-B4E1-296DBA70E0DE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404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0385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743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689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0700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643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789040"/>
            <a:ext cx="7772400" cy="1470025"/>
          </a:xfrm>
        </p:spPr>
        <p:txBody>
          <a:bodyPr/>
          <a:lstStyle>
            <a:lvl1pPr>
              <a:defRPr sz="2500" b="1" i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A9A84E39-2DBF-4D01-9AC9-8E45814BA787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ED021DC2-60D3-4820-A709-C9A8C8FF1D27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8DD96AB4-1866-422D-979A-12C630916077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A8998BE3-90F0-4EFC-B5A6-52EAF4315DD8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962B5AF4-015E-454D-BCE9-6B8C61EABD06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25CEA759-D0AC-419A-A7A7-DF481425013F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3C84FE81-7C8F-421B-9F19-A7EF1960D961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49416AD-12F8-40EF-913B-D9BE400445BB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70971FE-8CB3-4DB1-BAC9-0EEAAF2953D4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\\NBSTORE\Health Care 2011 -2012\Sarah T\Celox\Celox_Header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EA5792B-ADCD-44F8-BC7C-ADE95059302C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D1530CB-5FBE-4F50-982F-CE74B492CAB4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055" name="Picture 2" descr="\\NBSTORE\Health Care 2011 -2012\Sarah T\Celox\Celox_Generic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D581A05-A990-496D-8CC6-AAE8D8127B1A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8BD9917-215D-42AB-BA25-79FD4E6CBAD4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4103" name="Picture 3" descr="\\NBSTORE\Health Care 2011 -2012\Sarah T\Celox\Celox_Mil_Tac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158E3C6-26DA-4EB7-B618-0D958E6B5D02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EDDBCCF-516D-42F8-930D-5D1D1F78D26A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6151" name="Picture 2" descr="\\NBSTORE\Health Care 2011 -2012\Sarah T\Celox\Celox_Emergency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7B03DF2-D437-47DC-8E52-2696F2ED9754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71E9BD2-F6F9-452B-B0B6-BDA4F0A1F61D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199" name="Picture 2" descr="\\NBSTORE\Health Care 2011 -2012\Sarah T\Celox\Celox_Workplace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BC05B36-A223-48EB-A0A2-ED69D7057A52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1A1366B-5D2A-4B20-97DB-31F7CFAC916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247" name="Picture 2" descr="\\NBSTORE\Health Care 2011 -2012\Sarah T\Celox\Celox_Law_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017FD10-7085-471D-9BC9-09E5A366F813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E8FBE5B-F7F8-42F9-A446-F02EE244C155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2295" name="Picture 2" descr="\\NBSTORE\Health Care 2011 -2012\Sarah T\Celox\Celox_Law_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BBD33CB-BCFE-43B1-9B46-47076CBBD881}" type="datetimeFigureOut">
              <a:rPr lang="en-GB"/>
              <a:pPr/>
              <a:t>23/09/2014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C4EDB2C-6410-4825-9C0A-776CF4890CE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4343" name="Picture 2" descr="\\NBSTORE\Health Care 2011 -2012\Sarah T\Celox\Celox_Law_3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684213" y="4005387"/>
            <a:ext cx="7772400" cy="1943893"/>
          </a:xfrm>
        </p:spPr>
        <p:txBody>
          <a:bodyPr/>
          <a:lstStyle/>
          <a:p>
            <a:pPr eaLnBrk="1" hangingPunct="1"/>
            <a:r>
              <a:rPr lang="en-GB" sz="2400" dirty="0" err="1" smtClean="0">
                <a:ea typeface="ＭＳ Ｐゴシック" pitchFamily="2" charset="-128"/>
              </a:rPr>
              <a:t>Celox</a:t>
            </a:r>
            <a:r>
              <a:rPr lang="en-GB" sz="2400" baseline="30000" dirty="0" err="1" smtClean="0">
                <a:ea typeface="ＭＳ Ｐゴシック" pitchFamily="2" charset="-128"/>
              </a:rPr>
              <a:t>TM</a:t>
            </a:r>
            <a:r>
              <a:rPr lang="en-GB" sz="2400" dirty="0" smtClean="0">
                <a:ea typeface="ＭＳ Ｐゴシック" pitchFamily="2" charset="-128"/>
              </a:rPr>
              <a:t> Gauze User Training</a:t>
            </a:r>
            <a:br>
              <a:rPr lang="en-GB" sz="2400" dirty="0" smtClean="0">
                <a:ea typeface="ＭＳ Ｐゴシック" pitchFamily="2" charset="-128"/>
              </a:rPr>
            </a:br>
            <a:r>
              <a:rPr lang="en-GB" dirty="0" smtClean="0">
                <a:ea typeface="ＭＳ Ｐゴシック" pitchFamily="2" charset="-128"/>
              </a:rPr>
              <a:t/>
            </a:r>
            <a:br>
              <a:rPr lang="en-GB" dirty="0" smtClean="0">
                <a:ea typeface="ＭＳ Ｐゴシック" pitchFamily="2" charset="-128"/>
              </a:rPr>
            </a:br>
            <a:r>
              <a:rPr lang="en-GB" sz="2000" b="0" dirty="0" smtClean="0">
                <a:ea typeface="ＭＳ Ｐゴシック" pitchFamily="2" charset="-128"/>
              </a:rPr>
              <a:t>May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Celox Gauze Training Video</a:t>
            </a:r>
            <a:endParaRPr lang="en-US" dirty="0"/>
          </a:p>
        </p:txBody>
      </p:sp>
      <p:pic>
        <p:nvPicPr>
          <p:cNvPr id="4" name="Celox Gauze moulage training May 201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556792"/>
            <a:ext cx="6486425" cy="3648696"/>
          </a:xfrm>
        </p:spPr>
      </p:pic>
    </p:spTree>
    <p:extLst>
      <p:ext uri="{BB962C8B-B14F-4D97-AF65-F5344CB8AC3E}">
        <p14:creationId xmlns:p14="http://schemas.microsoft.com/office/powerpoint/2010/main" val="3209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12968" cy="868958"/>
          </a:xfrm>
        </p:spPr>
        <p:txBody>
          <a:bodyPr/>
          <a:lstStyle/>
          <a:p>
            <a:pPr algn="r"/>
            <a:r>
              <a:rPr lang="en-GB" sz="3200" dirty="0"/>
              <a:t>How do you remove </a:t>
            </a:r>
            <a:r>
              <a:rPr lang="en-GB" sz="3200" dirty="0" err="1"/>
              <a:t>Celox</a:t>
            </a:r>
            <a:r>
              <a:rPr lang="en-GB" sz="3200" dirty="0"/>
              <a:t> from </a:t>
            </a:r>
            <a:r>
              <a:rPr lang="en-GB" sz="3200" dirty="0" smtClean="0"/>
              <a:t>the wound?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268760"/>
            <a:ext cx="8229600" cy="4392488"/>
          </a:xfrm>
        </p:spPr>
        <p:txBody>
          <a:bodyPr/>
          <a:lstStyle/>
          <a:p>
            <a:pPr eaLnBrk="1" hangingPunct="1"/>
            <a:endParaRPr lang="en-GB" sz="2000" b="0" dirty="0"/>
          </a:p>
          <a:p>
            <a:pPr eaLnBrk="1" hangingPunct="1"/>
            <a:r>
              <a:rPr lang="en-GB" sz="2000" b="0" u="sng" dirty="0" smtClean="0"/>
              <a:t>Do not remove the </a:t>
            </a:r>
            <a:r>
              <a:rPr lang="en-GB" sz="2000" b="0" u="sng" dirty="0" err="1" smtClean="0"/>
              <a:t>Celox</a:t>
            </a:r>
            <a:r>
              <a:rPr lang="en-GB" sz="2000" b="0" u="sng" dirty="0" smtClean="0"/>
              <a:t>.  Leave in place until the casualty reaches the surgical team.</a:t>
            </a:r>
          </a:p>
          <a:p>
            <a:pPr eaLnBrk="1" hangingPunct="1"/>
            <a:endParaRPr lang="en-GB" sz="2000" b="0" u="sng" dirty="0" smtClean="0"/>
          </a:p>
          <a:p>
            <a:pPr eaLnBrk="1" hangingPunct="1"/>
            <a:endParaRPr lang="en-GB" sz="2000" b="0" u="sng" dirty="0" smtClean="0"/>
          </a:p>
          <a:p>
            <a:pPr eaLnBrk="1" hangingPunct="1"/>
            <a:r>
              <a:rPr lang="en-GB" sz="2000" b="0" u="sng" dirty="0" smtClean="0"/>
              <a:t>For Surgical team use:</a:t>
            </a:r>
          </a:p>
          <a:p>
            <a:pPr eaLnBrk="1" hangingPunct="1"/>
            <a:r>
              <a:rPr lang="en-GB" sz="2000" b="0" dirty="0" smtClean="0"/>
              <a:t>Remove </a:t>
            </a:r>
            <a:r>
              <a:rPr lang="en-GB" sz="2000" b="0" dirty="0"/>
              <a:t>the gauze</a:t>
            </a:r>
            <a:r>
              <a:rPr lang="en-GB" sz="2000" b="0" dirty="0" smtClean="0"/>
              <a:t>.  Irrigate if necessary.</a:t>
            </a:r>
            <a:endParaRPr lang="en-GB" sz="2000" b="0" dirty="0"/>
          </a:p>
          <a:p>
            <a:pPr eaLnBrk="1" hangingPunct="1"/>
            <a:r>
              <a:rPr lang="en-GB" sz="2000" b="0" dirty="0"/>
              <a:t>Remove any loose surface granules.</a:t>
            </a:r>
          </a:p>
          <a:p>
            <a:pPr eaLnBrk="1" hangingPunct="1"/>
            <a:r>
              <a:rPr lang="en-GB" sz="2000" b="0" dirty="0"/>
              <a:t>Irrigate liberally with saline.</a:t>
            </a:r>
          </a:p>
          <a:p>
            <a:pPr eaLnBrk="1" hangingPunct="1"/>
            <a:endParaRPr lang="en-GB" dirty="0" smtClean="0"/>
          </a:p>
          <a:p>
            <a:pPr eaLnBrk="1" hangingPunct="1">
              <a:buFontTx/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188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Safety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GB" sz="2400" b="0" dirty="0" smtClean="0"/>
              <a:t>Not </a:t>
            </a:r>
            <a:r>
              <a:rPr lang="en-GB" sz="2400" b="0" dirty="0" err="1" smtClean="0"/>
              <a:t>thrombogenic</a:t>
            </a:r>
            <a:r>
              <a:rPr lang="en-GB" sz="2400" b="0" dirty="0" smtClean="0"/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GB" sz="2400" b="0" dirty="0" smtClean="0"/>
              <a:t>No heat.</a:t>
            </a:r>
          </a:p>
          <a:p>
            <a:pPr eaLnBrk="1" hangingPunct="1">
              <a:spcBef>
                <a:spcPts val="1200"/>
              </a:spcBef>
            </a:pPr>
            <a:r>
              <a:rPr lang="en-GB" sz="2400" b="0" dirty="0" smtClean="0"/>
              <a:t>Removable.</a:t>
            </a:r>
          </a:p>
          <a:p>
            <a:pPr eaLnBrk="1" hangingPunct="1">
              <a:spcBef>
                <a:spcPts val="1200"/>
              </a:spcBef>
            </a:pPr>
            <a:r>
              <a:rPr lang="en-GB" sz="2400" b="0" dirty="0" smtClean="0"/>
              <a:t>Residuals metabolized.</a:t>
            </a:r>
          </a:p>
          <a:p>
            <a:pPr eaLnBrk="1" hangingPunct="1">
              <a:spcBef>
                <a:spcPts val="1200"/>
              </a:spcBef>
            </a:pPr>
            <a:r>
              <a:rPr lang="en-GB" sz="2400" b="0" dirty="0" smtClean="0"/>
              <a:t>Shellfish origin material has been allergy tested. </a:t>
            </a:r>
            <a:r>
              <a:rPr lang="en-GB" sz="2400" b="0" i="1" dirty="0" smtClean="0"/>
              <a:t>Non-allergenic</a:t>
            </a:r>
            <a:r>
              <a:rPr lang="en-GB" sz="2400" b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19112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 smtClean="0"/>
              <a:t>Product Cautions</a:t>
            </a:r>
            <a:endParaRPr lang="en-GB" sz="360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 smtClean="0"/>
              <a:t>Device not intended for surgical use.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 smtClean="0"/>
              <a:t>Do not eat.  If ingested, drink water to avoid any discomfort.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 smtClean="0"/>
              <a:t>Do not apply over eyes.  If eye irritation occurs flush with water for five minutes.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 smtClean="0"/>
              <a:t>Re-use could result in cross-infection and reduced performance.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 smtClean="0"/>
              <a:t>Contains </a:t>
            </a:r>
            <a:r>
              <a:rPr lang="en-GB" sz="2000" b="0" dirty="0" err="1" smtClean="0"/>
              <a:t>chitosan</a:t>
            </a:r>
            <a:r>
              <a:rPr lang="en-GB" sz="2000" b="0" dirty="0" smtClean="0"/>
              <a:t> from shellfish.  Allergy studies show no adverse reaction.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 smtClean="0"/>
              <a:t>Sterile: single patient use: loss of sterility potentially poses a risk of infection.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 smtClean="0"/>
              <a:t>Do not re-sterilize.  This may affect performance.</a:t>
            </a:r>
          </a:p>
        </p:txBody>
      </p:sp>
    </p:spTree>
    <p:extLst>
      <p:ext uri="{BB962C8B-B14F-4D97-AF65-F5344CB8AC3E}">
        <p14:creationId xmlns:p14="http://schemas.microsoft.com/office/powerpoint/2010/main" val="31256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Summary</a:t>
            </a:r>
            <a:endParaRPr lang="en-GB" sz="3200" dirty="0"/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556793"/>
            <a:ext cx="5832648" cy="4392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 smtClean="0"/>
              <a:t>Identify bleeding point.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 smtClean="0"/>
              <a:t>Remove excess blood.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 smtClean="0"/>
              <a:t>Pack onto the bleeding</a:t>
            </a:r>
            <a:r>
              <a:rPr lang="en-GB" sz="2400" b="0" dirty="0"/>
              <a:t> </a:t>
            </a:r>
            <a:r>
              <a:rPr lang="en-GB" sz="2400" b="0" dirty="0" smtClean="0"/>
              <a:t>-  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 smtClean="0"/>
              <a:t>DO NOT WRAP around.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 smtClean="0"/>
              <a:t>Apply FIRM pressure for 3 minutes.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 smtClean="0"/>
              <a:t>Bandage over the dressing.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 smtClean="0"/>
              <a:t>Leave the dressing in place and evacuate.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63476"/>
            <a:ext cx="2941610" cy="1953756"/>
          </a:xfrm>
          <a:prstGeom prst="rect">
            <a:avLst/>
          </a:prstGeom>
        </p:spPr>
      </p:pic>
      <p:pic>
        <p:nvPicPr>
          <p:cNvPr id="5" name="Picture 4" descr="gauzeandpack zfold on cream backgrou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412776"/>
            <a:ext cx="2967995" cy="21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What is </a:t>
            </a:r>
            <a:r>
              <a:rPr lang="en-GB" sz="3200" dirty="0" err="1" smtClean="0"/>
              <a:t>Celox</a:t>
            </a:r>
            <a:r>
              <a:rPr lang="en-GB" sz="3200" dirty="0" smtClean="0"/>
              <a:t> Z-fold Gauze?</a:t>
            </a:r>
            <a:endParaRPr lang="en-GB" sz="3200" dirty="0"/>
          </a:p>
        </p:txBody>
      </p:sp>
      <p:pic>
        <p:nvPicPr>
          <p:cNvPr id="5" name="Picture 4" descr="gauzeandpack zfold on cream 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9604" y="2060848"/>
            <a:ext cx="3952876" cy="2808312"/>
          </a:xfrm>
          <a:prstGeom prst="rect">
            <a:avLst/>
          </a:prstGeom>
        </p:spPr>
      </p:pic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340768"/>
            <a:ext cx="4824536" cy="4531643"/>
          </a:xfrm>
        </p:spPr>
        <p:txBody>
          <a:bodyPr/>
          <a:lstStyle/>
          <a:p>
            <a:pPr eaLnBrk="1" hangingPunct="1">
              <a:spcBef>
                <a:spcPts val="900"/>
              </a:spcBef>
            </a:pPr>
            <a:r>
              <a:rPr lang="en-US" sz="2400" b="0" u="sng" dirty="0" smtClean="0"/>
              <a:t>Hemostatic Gauze</a:t>
            </a:r>
          </a:p>
          <a:p>
            <a:pPr eaLnBrk="1" hangingPunct="1">
              <a:spcBef>
                <a:spcPts val="2400"/>
              </a:spcBef>
            </a:pPr>
            <a:r>
              <a:rPr lang="en-GB" sz="2000" b="0" dirty="0"/>
              <a:t>To treat moderate to severe external </a:t>
            </a:r>
            <a:r>
              <a:rPr lang="en-GB" sz="2000" b="0" dirty="0" err="1" smtClean="0"/>
              <a:t>hemorrhage</a:t>
            </a:r>
            <a:r>
              <a:rPr lang="en-GB" sz="2000" b="0" dirty="0"/>
              <a:t>;</a:t>
            </a:r>
          </a:p>
          <a:p>
            <a:pPr eaLnBrk="1" hangingPunct="1">
              <a:spcBef>
                <a:spcPts val="1800"/>
              </a:spcBef>
            </a:pPr>
            <a:r>
              <a:rPr lang="en-US" sz="2000" b="0" dirty="0" smtClean="0"/>
              <a:t>Gauze </a:t>
            </a:r>
            <a:r>
              <a:rPr lang="en-US" sz="2000" b="0" dirty="0"/>
              <a:t>with </a:t>
            </a:r>
            <a:r>
              <a:rPr lang="en-US" sz="2000" b="0" dirty="0" err="1"/>
              <a:t>Celox</a:t>
            </a:r>
            <a:r>
              <a:rPr lang="en-US" sz="2000" b="0" dirty="0"/>
              <a:t> granules bonded to </a:t>
            </a:r>
            <a:r>
              <a:rPr lang="en-US" sz="2000" b="0" dirty="0" smtClean="0"/>
              <a:t>surface</a:t>
            </a:r>
            <a:r>
              <a:rPr lang="en-GB" sz="2000" b="0" dirty="0" smtClean="0"/>
              <a:t>;</a:t>
            </a:r>
          </a:p>
          <a:p>
            <a:pPr eaLnBrk="1" hangingPunct="1">
              <a:spcBef>
                <a:spcPts val="1800"/>
              </a:spcBef>
            </a:pPr>
            <a:r>
              <a:rPr lang="en-GB" sz="2000" b="0" dirty="0" smtClean="0"/>
              <a:t>FDA cleared Medical Device - not a drug;</a:t>
            </a:r>
          </a:p>
          <a:p>
            <a:pPr eaLnBrk="1" hangingPunct="1">
              <a:spcBef>
                <a:spcPts val="1800"/>
              </a:spcBef>
            </a:pPr>
            <a:r>
              <a:rPr lang="en-GB" sz="2000" b="0" dirty="0" err="1" smtClean="0"/>
              <a:t>Celox</a:t>
            </a:r>
            <a:r>
              <a:rPr lang="en-GB" sz="2000" b="0" dirty="0" smtClean="0"/>
              <a:t> granules are Chitosan-based;</a:t>
            </a:r>
          </a:p>
          <a:p>
            <a:pPr eaLnBrk="1" hangingPunct="1">
              <a:spcBef>
                <a:spcPts val="1800"/>
              </a:spcBef>
            </a:pPr>
            <a:r>
              <a:rPr lang="en-GB" sz="2000" b="0" dirty="0" smtClean="0"/>
              <a:t>Chitosan is a highly purified derivative of shrimp shells.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4048" y="494116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Available as 5 and 10 foot z-folded gauze.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259405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What is </a:t>
            </a:r>
            <a:r>
              <a:rPr lang="en-GB" sz="3200" dirty="0" err="1" smtClean="0"/>
              <a:t>Celox</a:t>
            </a:r>
            <a:r>
              <a:rPr lang="en-GB" sz="3200" dirty="0" smtClean="0"/>
              <a:t> Gauze used for?</a:t>
            </a:r>
            <a:endParaRPr lang="en-GB" sz="3200" dirty="0"/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spcBef>
                <a:spcPts val="1800"/>
              </a:spcBef>
            </a:pPr>
            <a:r>
              <a:rPr lang="en-GB" sz="2400" b="0" dirty="0" err="1" smtClean="0"/>
              <a:t>Celox</a:t>
            </a:r>
            <a:r>
              <a:rPr lang="en-GB" sz="2400" b="0" dirty="0" smtClean="0"/>
              <a:t> Gauze is indicated for </a:t>
            </a:r>
            <a:r>
              <a:rPr lang="en-GB" sz="2400" b="0" u="sng" dirty="0" smtClean="0"/>
              <a:t>external use to control moderate to severe bleeding (</a:t>
            </a:r>
            <a:r>
              <a:rPr lang="en-GB" sz="2400" b="0" u="sng" dirty="0" err="1" smtClean="0"/>
              <a:t>hemorrhage</a:t>
            </a:r>
            <a:r>
              <a:rPr lang="en-GB" sz="2400" b="0" u="sng" dirty="0" smtClean="0"/>
              <a:t>)</a:t>
            </a:r>
            <a:r>
              <a:rPr lang="en-GB" sz="2400" b="0" dirty="0" smtClean="0"/>
              <a:t>.</a:t>
            </a:r>
            <a:endParaRPr lang="en-GB" sz="2400" b="0" dirty="0"/>
          </a:p>
          <a:p>
            <a:pPr eaLnBrk="1" hangingPunct="1">
              <a:lnSpc>
                <a:spcPct val="120000"/>
              </a:lnSpc>
              <a:spcBef>
                <a:spcPts val="1800"/>
              </a:spcBef>
            </a:pPr>
            <a:r>
              <a:rPr lang="en-GB" sz="2400" b="0" dirty="0" err="1" smtClean="0"/>
              <a:t>CoTCCC</a:t>
            </a:r>
            <a:r>
              <a:rPr lang="en-GB" sz="2400" b="0" dirty="0" smtClean="0"/>
              <a:t> Guideline approval is for </a:t>
            </a:r>
            <a:r>
              <a:rPr lang="en-GB" sz="2400" b="0" u="sng" dirty="0" smtClean="0"/>
              <a:t>junctional areas </a:t>
            </a:r>
            <a:r>
              <a:rPr lang="en-GB" sz="2400" b="0" dirty="0" smtClean="0"/>
              <a:t>where a tourniquet is not effective.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77478"/>
            <a:ext cx="3744416" cy="27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67544" y="1659572"/>
            <a:ext cx="47525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dirty="0" err="1" smtClean="0">
                <a:cs typeface="Arial" panose="020B0604020202020204" pitchFamily="34" charset="0"/>
                <a:sym typeface="Arial" charset="0"/>
              </a:rPr>
              <a:t>Celox</a:t>
            </a:r>
            <a:r>
              <a:rPr lang="en-US" sz="2400" dirty="0" smtClean="0">
                <a:cs typeface="Arial" panose="020B0604020202020204" pitchFamily="34" charset="0"/>
                <a:sym typeface="Arial" charset="0"/>
              </a:rPr>
              <a:t> absorbs fluid from blood, swells and forms a gel.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0" dirty="0" smtClean="0">
                <a:cs typeface="Arial" panose="020B0604020202020204" pitchFamily="34" charset="0"/>
                <a:sym typeface="Arial" charset="0"/>
              </a:rPr>
              <a:t>Positively charged </a:t>
            </a:r>
            <a:r>
              <a:rPr lang="en-US" sz="2400" b="0" dirty="0" err="1" smtClean="0">
                <a:cs typeface="Arial" panose="020B0604020202020204" pitchFamily="34" charset="0"/>
                <a:sym typeface="Arial" charset="0"/>
              </a:rPr>
              <a:t>Celox</a:t>
            </a:r>
            <a:r>
              <a:rPr lang="en-US" sz="2400" b="0" dirty="0" smtClean="0">
                <a:cs typeface="Arial" panose="020B0604020202020204" pitchFamily="34" charset="0"/>
                <a:sym typeface="Arial" charset="0"/>
              </a:rPr>
              <a:t> attracts negatively charged red blood cells, locking them together in a gel-like plug.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0" dirty="0" smtClean="0">
                <a:cs typeface="Arial" panose="020B0604020202020204" pitchFamily="34" charset="0"/>
                <a:sym typeface="Arial" charset="0"/>
              </a:rPr>
              <a:t>The adherent gel plug seals the wound.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How it works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76872"/>
            <a:ext cx="3034680" cy="207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755" y="548680"/>
            <a:ext cx="8229600" cy="868958"/>
          </a:xfrm>
        </p:spPr>
        <p:txBody>
          <a:bodyPr/>
          <a:lstStyle/>
          <a:p>
            <a:pPr algn="ctr"/>
            <a:r>
              <a:rPr lang="en-GB" sz="3200" dirty="0" smtClean="0"/>
              <a:t>Using </a:t>
            </a:r>
            <a:r>
              <a:rPr lang="en-GB" sz="3200" dirty="0" err="1" smtClean="0"/>
              <a:t>Celox</a:t>
            </a:r>
            <a:r>
              <a:rPr lang="en-GB" sz="3200" dirty="0" smtClean="0"/>
              <a:t> gauze (1) 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286705"/>
            <a:ext cx="3469331" cy="2214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25086" y="1418233"/>
            <a:ext cx="44793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i="1" dirty="0" smtClean="0"/>
              <a:t>Apply gloves. Tear open pack.  Take out the </a:t>
            </a:r>
            <a:r>
              <a:rPr lang="en-GB" sz="2000" i="1" dirty="0" err="1" smtClean="0"/>
              <a:t>Celox</a:t>
            </a:r>
            <a:r>
              <a:rPr lang="en-GB" sz="2000" i="1" dirty="0" smtClean="0"/>
              <a:t> Z-fold Gauze and take hold of one end  with the other hand.</a:t>
            </a:r>
          </a:p>
          <a:p>
            <a:pPr marL="457200" indent="-457200">
              <a:buFont typeface="+mj-lt"/>
              <a:buAutoNum type="arabicPeriod"/>
            </a:pPr>
            <a:endParaRPr lang="en-GB" sz="2000" i="1" dirty="0" smtClean="0"/>
          </a:p>
          <a:p>
            <a:pPr marL="457200" indent="-457200">
              <a:buFont typeface="+mj-lt"/>
              <a:buAutoNum type="arabicPeriod"/>
            </a:pPr>
            <a:endParaRPr lang="en-GB" sz="2000" i="1" dirty="0"/>
          </a:p>
          <a:p>
            <a:pPr marL="457200" indent="-457200">
              <a:buFont typeface="+mj-lt"/>
              <a:buAutoNum type="arabicPeriod"/>
            </a:pPr>
            <a:endParaRPr lang="en-GB" sz="2000" i="1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i="1" dirty="0" smtClean="0"/>
              <a:t>Tightly pack the unfolding </a:t>
            </a:r>
            <a:r>
              <a:rPr lang="en-GB" sz="2000" i="1" dirty="0" err="1" smtClean="0"/>
              <a:t>Celox</a:t>
            </a:r>
            <a:r>
              <a:rPr lang="en-GB" sz="2000" i="1" dirty="0" smtClean="0"/>
              <a:t> Z-fold Gauze directly to the source of bleeding.  Pack remaining wound cavity with </a:t>
            </a:r>
            <a:r>
              <a:rPr lang="en-GB" sz="2000" i="1" dirty="0" err="1" smtClean="0"/>
              <a:t>Celox</a:t>
            </a:r>
            <a:r>
              <a:rPr lang="en-GB" sz="2000" i="1" dirty="0" smtClean="0"/>
              <a:t> Z-fold Gauze or standard gauze.  Excess </a:t>
            </a:r>
            <a:r>
              <a:rPr lang="en-GB" sz="2000" i="1" dirty="0" err="1" smtClean="0"/>
              <a:t>Celox</a:t>
            </a:r>
            <a:r>
              <a:rPr lang="en-GB" sz="2000" i="1" dirty="0" smtClean="0"/>
              <a:t> can be torn or cut if necessary.</a:t>
            </a:r>
            <a:endParaRPr lang="en-GB" sz="2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3"/>
            <a:ext cx="3469331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90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755" y="548680"/>
            <a:ext cx="8229600" cy="868958"/>
          </a:xfrm>
        </p:spPr>
        <p:txBody>
          <a:bodyPr/>
          <a:lstStyle/>
          <a:p>
            <a:pPr algn="ctr"/>
            <a:r>
              <a:rPr lang="en-GB" sz="3200" dirty="0" smtClean="0"/>
              <a:t>Using </a:t>
            </a:r>
            <a:r>
              <a:rPr lang="en-GB" sz="3200" dirty="0" err="1" smtClean="0"/>
              <a:t>Celox</a:t>
            </a:r>
            <a:r>
              <a:rPr lang="en-GB" sz="3200" dirty="0" smtClean="0"/>
              <a:t> gauze (2) </a:t>
            </a:r>
            <a:endParaRPr lang="en-GB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125086" y="1418233"/>
            <a:ext cx="44793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sz="2000" i="1" dirty="0" smtClean="0"/>
              <a:t>Apply FIRM pressure directly to the wound for 3 minutes.  If bleeding persists apply direct pressure for an additional 3 minutes.</a:t>
            </a:r>
          </a:p>
          <a:p>
            <a:pPr marL="457200" indent="-457200">
              <a:buFont typeface="+mj-lt"/>
              <a:buAutoNum type="arabicPeriod" startAt="3"/>
            </a:pPr>
            <a:endParaRPr lang="en-GB" sz="2000" i="1" dirty="0" smtClean="0"/>
          </a:p>
          <a:p>
            <a:pPr marL="457200" indent="-457200">
              <a:buFont typeface="+mj-lt"/>
              <a:buAutoNum type="arabicPeriod" startAt="3"/>
            </a:pPr>
            <a:endParaRPr lang="en-GB" sz="2000" i="1" dirty="0"/>
          </a:p>
          <a:p>
            <a:pPr marL="457200" indent="-457200">
              <a:buFont typeface="+mj-lt"/>
              <a:buAutoNum type="arabicPeriod" startAt="3"/>
            </a:pPr>
            <a:endParaRPr lang="en-GB" sz="2000" i="1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GB" sz="2000" i="1" dirty="0" smtClean="0"/>
              <a:t>Wrap and tie with a bandage so as to maintain pressure on the wound.</a:t>
            </a:r>
            <a:endParaRPr lang="en-GB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76146"/>
            <a:ext cx="3376634" cy="2242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91855"/>
            <a:ext cx="3401616" cy="191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119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868958"/>
          </a:xfrm>
        </p:spPr>
        <p:txBody>
          <a:bodyPr/>
          <a:lstStyle/>
          <a:p>
            <a:pPr algn="r"/>
            <a:r>
              <a:rPr lang="en-GB" sz="3200" dirty="0" smtClean="0"/>
              <a:t>Use two-person technique where possible</a:t>
            </a:r>
            <a:endParaRPr lang="en-GB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1691680" y="1628800"/>
            <a:ext cx="1872208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691680" y="17635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Operator 1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5220072" y="1628800"/>
            <a:ext cx="1872208" cy="585357"/>
            <a:chOff x="5436096" y="1988840"/>
            <a:chExt cx="1872208" cy="720080"/>
          </a:xfrm>
        </p:grpSpPr>
        <p:sp>
          <p:nvSpPr>
            <p:cNvPr id="11" name="Rounded Rectangle 10"/>
            <p:cNvSpPr/>
            <p:nvPr/>
          </p:nvSpPr>
          <p:spPr>
            <a:xfrm>
              <a:off x="5436096" y="1988840"/>
              <a:ext cx="1872208" cy="7200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6096" y="213285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Operator  2</a:t>
              </a:r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043608" y="2492896"/>
            <a:ext cx="3168352" cy="8733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187624" y="256490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Apply pressure into the wound through a dressing.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4499992" y="2492896"/>
            <a:ext cx="3312368" cy="873389"/>
            <a:chOff x="5436096" y="1988840"/>
            <a:chExt cx="1872208" cy="1077970"/>
          </a:xfrm>
        </p:grpSpPr>
        <p:sp>
          <p:nvSpPr>
            <p:cNvPr id="19" name="Rounded Rectangle 18"/>
            <p:cNvSpPr/>
            <p:nvPr/>
          </p:nvSpPr>
          <p:spPr>
            <a:xfrm>
              <a:off x="5436096" y="1988840"/>
              <a:ext cx="1872208" cy="107797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6096" y="2077715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Open a fresh bandage</a:t>
              </a:r>
            </a:p>
            <a:p>
              <a:pPr algn="ctr"/>
              <a:r>
                <a:rPr lang="en-GB" dirty="0" smtClean="0"/>
                <a:t>Open </a:t>
              </a:r>
              <a:r>
                <a:rPr lang="en-GB" dirty="0" err="1" smtClean="0"/>
                <a:t>Celox</a:t>
              </a:r>
              <a:r>
                <a:rPr lang="en-GB" dirty="0" smtClean="0"/>
                <a:t> Gauze</a:t>
              </a:r>
              <a:endParaRPr lang="en-GB" dirty="0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043608" y="3717032"/>
            <a:ext cx="6768752" cy="20882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907704" y="378904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Now work closely together</a:t>
            </a:r>
            <a:endParaRPr lang="en-GB" dirty="0"/>
          </a:p>
        </p:txBody>
      </p:sp>
      <p:sp>
        <p:nvSpPr>
          <p:cNvPr id="24" name="Pentagon 23"/>
          <p:cNvSpPr/>
          <p:nvPr/>
        </p:nvSpPr>
        <p:spPr>
          <a:xfrm>
            <a:off x="1187624" y="4149081"/>
            <a:ext cx="3312368" cy="603450"/>
          </a:xfrm>
          <a:prstGeom prst="homePlate">
            <a:avLst>
              <a:gd name="adj" fmla="val 5661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entagon 24"/>
          <p:cNvSpPr/>
          <p:nvPr/>
        </p:nvSpPr>
        <p:spPr>
          <a:xfrm>
            <a:off x="1187624" y="4941168"/>
            <a:ext cx="3312368" cy="646331"/>
          </a:xfrm>
          <a:prstGeom prst="homePlate">
            <a:avLst>
              <a:gd name="adj" fmla="val 5165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entagon 25"/>
          <p:cNvSpPr/>
          <p:nvPr/>
        </p:nvSpPr>
        <p:spPr>
          <a:xfrm rot="10800000">
            <a:off x="4283969" y="4509120"/>
            <a:ext cx="3168352" cy="67546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691680" y="42210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chemeClr val="bg1"/>
                </a:solidFill>
              </a:rPr>
              <a:t>Remove dressing</a:t>
            </a:r>
            <a:endParaRPr lang="en-GB" b="0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779912" y="4221088"/>
            <a:ext cx="504056" cy="432048"/>
            <a:chOff x="683568" y="3284984"/>
            <a:chExt cx="504056" cy="432048"/>
          </a:xfrm>
        </p:grpSpPr>
        <p:sp>
          <p:nvSpPr>
            <p:cNvPr id="28" name="Oval 27"/>
            <p:cNvSpPr/>
            <p:nvPr/>
          </p:nvSpPr>
          <p:spPr>
            <a:xfrm>
              <a:off x="683568" y="3284984"/>
              <a:ext cx="432048" cy="43204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5576" y="328498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1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72000" y="4643844"/>
            <a:ext cx="504056" cy="441340"/>
            <a:chOff x="683568" y="3275692"/>
            <a:chExt cx="504056" cy="441340"/>
          </a:xfrm>
        </p:grpSpPr>
        <p:sp>
          <p:nvSpPr>
            <p:cNvPr id="36" name="Oval 35"/>
            <p:cNvSpPr/>
            <p:nvPr/>
          </p:nvSpPr>
          <p:spPr>
            <a:xfrm>
              <a:off x="683568" y="3284984"/>
              <a:ext cx="432048" cy="43204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5576" y="327569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2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51920" y="5085184"/>
            <a:ext cx="504056" cy="432048"/>
            <a:chOff x="683568" y="3284984"/>
            <a:chExt cx="504056" cy="432048"/>
          </a:xfrm>
        </p:grpSpPr>
        <p:sp>
          <p:nvSpPr>
            <p:cNvPr id="39" name="Oval 38"/>
            <p:cNvSpPr/>
            <p:nvPr/>
          </p:nvSpPr>
          <p:spPr>
            <a:xfrm>
              <a:off x="683568" y="3284984"/>
              <a:ext cx="432048" cy="43204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5576" y="328498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3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076056" y="450912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chemeClr val="bg1"/>
                </a:solidFill>
              </a:rPr>
              <a:t>Insert </a:t>
            </a:r>
            <a:r>
              <a:rPr lang="en-GB" b="0" dirty="0" err="1" smtClean="0">
                <a:solidFill>
                  <a:schemeClr val="bg1"/>
                </a:solidFill>
              </a:rPr>
              <a:t>Celox</a:t>
            </a:r>
            <a:r>
              <a:rPr lang="en-GB" b="0" dirty="0" smtClean="0">
                <a:solidFill>
                  <a:schemeClr val="bg1"/>
                </a:solidFill>
              </a:rPr>
              <a:t> Gauze, packing wound tightly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87623" y="4941168"/>
            <a:ext cx="273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chemeClr val="bg1"/>
                </a:solidFill>
              </a:rPr>
              <a:t>Apply pressure through bandage for 3 minutes.</a:t>
            </a:r>
            <a:endParaRPr lang="en-GB" b="0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>
            <a:stCxn id="8" idx="2"/>
            <a:endCxn id="8" idx="2"/>
          </p:cNvCxnSpPr>
          <p:nvPr/>
        </p:nvCxnSpPr>
        <p:spPr>
          <a:xfrm>
            <a:off x="2627784" y="220486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2"/>
          </p:cNvCxnSpPr>
          <p:nvPr/>
        </p:nvCxnSpPr>
        <p:spPr>
          <a:xfrm>
            <a:off x="2627784" y="2204864"/>
            <a:ext cx="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1" idx="2"/>
          </p:cNvCxnSpPr>
          <p:nvPr/>
        </p:nvCxnSpPr>
        <p:spPr>
          <a:xfrm>
            <a:off x="6156176" y="2214157"/>
            <a:ext cx="0" cy="278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156176" y="3356992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627784" y="3356992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9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Packing Technique</a:t>
            </a:r>
            <a:endParaRPr lang="en-GB" sz="3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1484784"/>
            <a:ext cx="50405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cs typeface="Arial" panose="020B0604020202020204" pitchFamily="34" charset="0"/>
              </a:rPr>
              <a:t>Open product pack before getting gloves bloody.</a:t>
            </a:r>
          </a:p>
          <a:p>
            <a:pPr marL="177800" indent="-177800" eaLnBrk="0" hangingPunct="0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cs typeface="Arial" panose="020B0604020202020204" pitchFamily="34" charset="0"/>
              </a:rPr>
              <a:t>Pack directly onto source of </a:t>
            </a:r>
          </a:p>
          <a:p>
            <a:pPr marL="177800" indent="-177800" eaLnBrk="0" hangingPunct="0">
              <a:spcBef>
                <a:spcPts val="600"/>
              </a:spcBef>
              <a:defRPr/>
            </a:pPr>
            <a:r>
              <a:rPr lang="en-US" sz="2000" b="0" dirty="0" smtClean="0">
                <a:cs typeface="Arial" panose="020B0604020202020204" pitchFamily="34" charset="0"/>
              </a:rPr>
              <a:t>	bleeding maintaining pressure </a:t>
            </a:r>
          </a:p>
          <a:p>
            <a:pPr marL="177800" indent="-177800" eaLnBrk="0" hangingPunct="0">
              <a:spcBef>
                <a:spcPts val="600"/>
              </a:spcBef>
              <a:defRPr/>
            </a:pPr>
            <a:r>
              <a:rPr lang="en-US" sz="2000" b="0" dirty="0" smtClean="0">
                <a:cs typeface="Arial" panose="020B0604020202020204" pitchFamily="34" charset="0"/>
              </a:rPr>
              <a:t>	on bleed point.</a:t>
            </a:r>
          </a:p>
          <a:p>
            <a:pPr marL="177800" indent="-177800" eaLnBrk="0" hangingPunct="0">
              <a:spcBef>
                <a:spcPts val="2400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000" i="1" dirty="0"/>
              <a:t>For larger wounds, </a:t>
            </a:r>
            <a:r>
              <a:rPr lang="en-US" sz="2000" i="1" dirty="0" smtClean="0"/>
              <a:t>pack </a:t>
            </a:r>
            <a:r>
              <a:rPr lang="en-US" sz="2000" i="1" dirty="0"/>
              <a:t>out </a:t>
            </a:r>
            <a:r>
              <a:rPr lang="en-US" sz="2000" i="1" dirty="0" smtClean="0"/>
              <a:t>remaining </a:t>
            </a:r>
            <a:r>
              <a:rPr lang="en-US" sz="2000" i="1" dirty="0"/>
              <a:t>wound space above the </a:t>
            </a:r>
            <a:r>
              <a:rPr lang="en-US" sz="2000" i="1" dirty="0" err="1"/>
              <a:t>Celox</a:t>
            </a:r>
            <a:r>
              <a:rPr lang="en-US" sz="2000" i="1" dirty="0"/>
              <a:t> with plain gauze or other available material</a:t>
            </a:r>
            <a:r>
              <a:rPr lang="en-US" sz="2400" i="1" dirty="0"/>
              <a:t>.  </a:t>
            </a:r>
            <a:endParaRPr lang="en-US" sz="2000" dirty="0">
              <a:latin typeface="+mn-lt"/>
            </a:endParaRPr>
          </a:p>
          <a:p>
            <a:pPr marL="177800" indent="-177800" eaLnBrk="0" hangingPunct="0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Bandage </a:t>
            </a:r>
            <a:r>
              <a:rPr lang="en-US" sz="2000" dirty="0"/>
              <a:t>over the gauze to keep in place and keep pressure on.</a:t>
            </a:r>
          </a:p>
          <a:p>
            <a:pPr marL="177800" indent="-177800" eaLnBrk="0" hangingPunct="0">
              <a:spcBef>
                <a:spcPts val="600"/>
              </a:spcBef>
              <a:defRPr/>
            </a:pPr>
            <a:endParaRPr lang="en-US" sz="2000" b="0" dirty="0" smtClean="0">
              <a:latin typeface="+mn-lt"/>
            </a:endParaRPr>
          </a:p>
          <a:p>
            <a:pPr marL="177800" indent="-177800" eaLnBrk="0" hangingPunct="0">
              <a:spcBef>
                <a:spcPts val="600"/>
              </a:spcBef>
              <a:defRPr/>
            </a:pPr>
            <a:endParaRPr lang="en-US" sz="2000" b="0" dirty="0" smtClean="0">
              <a:latin typeface="+mn-lt"/>
            </a:endParaRPr>
          </a:p>
          <a:p>
            <a:pPr marL="177800" indent="-177800" eaLnBrk="0" hangingPunct="0">
              <a:spcBef>
                <a:spcPts val="600"/>
              </a:spcBef>
              <a:defRPr/>
            </a:pPr>
            <a:endParaRPr lang="en-US" sz="2000" b="0" dirty="0" smtClean="0">
              <a:latin typeface="+mn-lt"/>
            </a:endParaRPr>
          </a:p>
        </p:txBody>
      </p:sp>
      <p:pic>
        <p:nvPicPr>
          <p:cNvPr id="10" name="Picture 3" descr="IMG_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628800"/>
            <a:ext cx="2857581" cy="2088232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70974" y="3726553"/>
            <a:ext cx="3563888" cy="1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indent="-177800" algn="ctr" eaLnBrk="0" hangingPunct="0">
              <a:spcBef>
                <a:spcPts val="600"/>
              </a:spcBef>
              <a:defRPr/>
            </a:pPr>
            <a:r>
              <a:rPr lang="en-US" sz="2400" b="1" i="1" dirty="0" smtClean="0">
                <a:cs typeface="Arial" panose="020B0604020202020204" pitchFamily="34" charset="0"/>
              </a:rPr>
              <a:t>Pack in to the wound, – don’t wrap around.</a:t>
            </a: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2400" b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5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Final steps....</a:t>
            </a:r>
            <a:endParaRPr lang="en-GB" sz="3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7544" y="1628800"/>
            <a:ext cx="82192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cs typeface="Arial" panose="020B0604020202020204" pitchFamily="34" charset="0"/>
              </a:rPr>
              <a:t>Transfer patient to medical help as soon as possible.</a:t>
            </a: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2400" b="0" dirty="0" smtClean="0">
              <a:cs typeface="Arial" panose="020B0604020202020204" pitchFamily="34" charset="0"/>
            </a:endParaRP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cs typeface="Arial" panose="020B0604020202020204" pitchFamily="34" charset="0"/>
              </a:rPr>
              <a:t>Show the pack to the receiving team – attach it to the patient if possible.</a:t>
            </a: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cs typeface="Arial" panose="020B0604020202020204" pitchFamily="34" charset="0"/>
              </a:rPr>
              <a:t>Leave the gauze in place until reaching Role 2 / OR.</a:t>
            </a:r>
          </a:p>
          <a:p>
            <a:pPr marL="177800" indent="-177800" eaLnBrk="0" hangingPunct="0">
              <a:spcBef>
                <a:spcPts val="600"/>
              </a:spcBef>
              <a:defRPr/>
            </a:pPr>
            <a:endParaRPr lang="en-US" sz="2400" b="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lox Master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lox Generic Content Slid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lox Military and Tactical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elox Emergency Bleeding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elox Workplace &amp; Remote Medicine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elox Law Enforcement Content Slide Op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elox Law Enforcement Content Slide Option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elox Law Enforcement Content Slide Option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605</Words>
  <Application>Microsoft Office PowerPoint</Application>
  <PresentationFormat>On-screen Show (4:3)</PresentationFormat>
  <Paragraphs>104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Arial</vt:lpstr>
      <vt:lpstr>Calibri</vt:lpstr>
      <vt:lpstr>Celox Master Title Slide</vt:lpstr>
      <vt:lpstr>Celox Generic Content Slide 1</vt:lpstr>
      <vt:lpstr>Celox Military and Tactical Content Slide</vt:lpstr>
      <vt:lpstr>Celox Emergency Bleeding Content Slide</vt:lpstr>
      <vt:lpstr>Celox Workplace &amp; Remote Medicine Content Slide</vt:lpstr>
      <vt:lpstr>Celox Law Enforcement Content Slide Option 1</vt:lpstr>
      <vt:lpstr>Celox Law Enforcement Content Slide Option 2</vt:lpstr>
      <vt:lpstr>1_Celox Law Enforcement Content Slide Option 3</vt:lpstr>
      <vt:lpstr>CeloxTM Gauze User Training  May 2014</vt:lpstr>
      <vt:lpstr>What is Celox Z-fold Gauze?</vt:lpstr>
      <vt:lpstr>What is Celox Gauze used for?</vt:lpstr>
      <vt:lpstr>How it works</vt:lpstr>
      <vt:lpstr>Using Celox gauze (1) </vt:lpstr>
      <vt:lpstr>Using Celox gauze (2) </vt:lpstr>
      <vt:lpstr>Use two-person technique where possible</vt:lpstr>
      <vt:lpstr>Packing Technique</vt:lpstr>
      <vt:lpstr>Final steps....</vt:lpstr>
      <vt:lpstr>Celox Gauze Training Video</vt:lpstr>
      <vt:lpstr>How do you remove Celox from the wound? </vt:lpstr>
      <vt:lpstr>Safety</vt:lpstr>
      <vt:lpstr>Product Cautions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Celox Gauze Training</dc:title>
  <dc:creator>sarah.toft</dc:creator>
  <cp:lastModifiedBy>S. D. GIEBNER</cp:lastModifiedBy>
  <cp:revision>24</cp:revision>
  <dcterms:created xsi:type="dcterms:W3CDTF">2012-10-30T11:34:40Z</dcterms:created>
  <dcterms:modified xsi:type="dcterms:W3CDTF">2014-09-23T16:12:24Z</dcterms:modified>
</cp:coreProperties>
</file>