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3" r:id="rId1"/>
  </p:sldMasterIdLst>
  <p:notesMasterIdLst>
    <p:notesMasterId r:id="rId15"/>
  </p:notesMasterIdLst>
  <p:handoutMasterIdLst>
    <p:handoutMasterId r:id="rId16"/>
  </p:handoutMasterIdLst>
  <p:sldIdLst>
    <p:sldId id="660" r:id="rId2"/>
    <p:sldId id="1356" r:id="rId3"/>
    <p:sldId id="1350" r:id="rId4"/>
    <p:sldId id="1355" r:id="rId5"/>
    <p:sldId id="258" r:id="rId6"/>
    <p:sldId id="260" r:id="rId7"/>
    <p:sldId id="417" r:id="rId8"/>
    <p:sldId id="932" r:id="rId9"/>
    <p:sldId id="933" r:id="rId10"/>
    <p:sldId id="1256" r:id="rId11"/>
    <p:sldId id="262" r:id="rId12"/>
    <p:sldId id="476" r:id="rId13"/>
    <p:sldId id="1349" r:id="rId14"/>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Times New Roman" pitchFamily="18" charset="0"/>
        <a:ea typeface="ＭＳ Ｐゴシック"/>
        <a:cs typeface="ＭＳ Ｐゴシック"/>
      </a:defRPr>
    </a:lvl1pPr>
    <a:lvl2pPr marL="457200" algn="l" rtl="0" fontAlgn="base">
      <a:spcBef>
        <a:spcPct val="0"/>
      </a:spcBef>
      <a:spcAft>
        <a:spcPct val="0"/>
      </a:spcAft>
      <a:defRPr sz="2800" kern="1200">
        <a:solidFill>
          <a:schemeClr val="tx1"/>
        </a:solidFill>
        <a:latin typeface="Times New Roman" pitchFamily="18" charset="0"/>
        <a:ea typeface="ＭＳ Ｐゴシック"/>
        <a:cs typeface="ＭＳ Ｐゴシック"/>
      </a:defRPr>
    </a:lvl2pPr>
    <a:lvl3pPr marL="914400" algn="l" rtl="0" fontAlgn="base">
      <a:spcBef>
        <a:spcPct val="0"/>
      </a:spcBef>
      <a:spcAft>
        <a:spcPct val="0"/>
      </a:spcAft>
      <a:defRPr sz="2800" kern="1200">
        <a:solidFill>
          <a:schemeClr val="tx1"/>
        </a:solidFill>
        <a:latin typeface="Times New Roman" pitchFamily="18" charset="0"/>
        <a:ea typeface="ＭＳ Ｐゴシック"/>
        <a:cs typeface="ＭＳ Ｐゴシック"/>
      </a:defRPr>
    </a:lvl3pPr>
    <a:lvl4pPr marL="1371600" algn="l" rtl="0" fontAlgn="base">
      <a:spcBef>
        <a:spcPct val="0"/>
      </a:spcBef>
      <a:spcAft>
        <a:spcPct val="0"/>
      </a:spcAft>
      <a:defRPr sz="2800" kern="1200">
        <a:solidFill>
          <a:schemeClr val="tx1"/>
        </a:solidFill>
        <a:latin typeface="Times New Roman" pitchFamily="18" charset="0"/>
        <a:ea typeface="ＭＳ Ｐゴシック"/>
        <a:cs typeface="ＭＳ Ｐゴシック"/>
      </a:defRPr>
    </a:lvl4pPr>
    <a:lvl5pPr marL="1828800" algn="l" rtl="0" fontAlgn="base">
      <a:spcBef>
        <a:spcPct val="0"/>
      </a:spcBef>
      <a:spcAft>
        <a:spcPct val="0"/>
      </a:spcAft>
      <a:defRPr sz="2800" kern="1200">
        <a:solidFill>
          <a:schemeClr val="tx1"/>
        </a:solidFill>
        <a:latin typeface="Times New Roman" pitchFamily="18" charset="0"/>
        <a:ea typeface="ＭＳ Ｐゴシック"/>
        <a:cs typeface="ＭＳ Ｐゴシック"/>
      </a:defRPr>
    </a:lvl5pPr>
    <a:lvl6pPr marL="2286000" algn="l" defTabSz="914400" rtl="0" eaLnBrk="1" latinLnBrk="0" hangingPunct="1">
      <a:defRPr sz="2800" kern="1200">
        <a:solidFill>
          <a:schemeClr val="tx1"/>
        </a:solidFill>
        <a:latin typeface="Times New Roman" pitchFamily="18" charset="0"/>
        <a:ea typeface="ＭＳ Ｐゴシック"/>
        <a:cs typeface="ＭＳ Ｐゴシック"/>
      </a:defRPr>
    </a:lvl6pPr>
    <a:lvl7pPr marL="2743200" algn="l" defTabSz="914400" rtl="0" eaLnBrk="1" latinLnBrk="0" hangingPunct="1">
      <a:defRPr sz="2800" kern="1200">
        <a:solidFill>
          <a:schemeClr val="tx1"/>
        </a:solidFill>
        <a:latin typeface="Times New Roman" pitchFamily="18" charset="0"/>
        <a:ea typeface="ＭＳ Ｐゴシック"/>
        <a:cs typeface="ＭＳ Ｐゴシック"/>
      </a:defRPr>
    </a:lvl7pPr>
    <a:lvl8pPr marL="3200400" algn="l" defTabSz="914400" rtl="0" eaLnBrk="1" latinLnBrk="0" hangingPunct="1">
      <a:defRPr sz="2800" kern="1200">
        <a:solidFill>
          <a:schemeClr val="tx1"/>
        </a:solidFill>
        <a:latin typeface="Times New Roman" pitchFamily="18" charset="0"/>
        <a:ea typeface="ＭＳ Ｐゴシック"/>
        <a:cs typeface="ＭＳ Ｐゴシック"/>
      </a:defRPr>
    </a:lvl8pPr>
    <a:lvl9pPr marL="3657600" algn="l" defTabSz="914400" rtl="0" eaLnBrk="1" latinLnBrk="0" hangingPunct="1">
      <a:defRPr sz="2800" kern="1200">
        <a:solidFill>
          <a:schemeClr val="tx1"/>
        </a:solidFill>
        <a:latin typeface="Times New Roman" pitchFamily="18"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orient="horz" pos="288">
          <p15:clr>
            <a:srgbClr val="A4A3A4"/>
          </p15:clr>
        </p15:guide>
        <p15:guide id="3" orient="horz" pos="4128">
          <p15:clr>
            <a:srgbClr val="A4A3A4"/>
          </p15:clr>
        </p15:guide>
        <p15:guide id="4" pos="5424">
          <p15:clr>
            <a:srgbClr val="A4A3A4"/>
          </p15:clr>
        </p15:guide>
        <p15:guide id="5" pos="288">
          <p15:clr>
            <a:srgbClr val="A4A3A4"/>
          </p15:clr>
        </p15:guide>
        <p15:guide id="6"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69696"/>
    <a:srgbClr val="339966"/>
    <a:srgbClr val="141400"/>
    <a:srgbClr val="333399"/>
    <a:srgbClr val="FF3300"/>
    <a:srgbClr val="9999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042" autoAdjust="0"/>
    <p:restoredTop sz="69131" autoAdjust="0"/>
  </p:normalViewPr>
  <p:slideViewPr>
    <p:cSldViewPr>
      <p:cViewPr varScale="1">
        <p:scale>
          <a:sx n="63" d="100"/>
          <a:sy n="63" d="100"/>
        </p:scale>
        <p:origin x="78" y="288"/>
      </p:cViewPr>
      <p:guideLst>
        <p:guide orient="horz" pos="2160"/>
        <p:guide orient="horz" pos="288"/>
        <p:guide orient="horz" pos="4128"/>
        <p:guide pos="5424"/>
        <p:guide pos="288"/>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p:cViewPr varScale="1">
        <p:scale>
          <a:sx n="52" d="100"/>
          <a:sy n="52" d="100"/>
        </p:scale>
        <p:origin x="-9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pitchFamily="18" charset="0"/>
                <a:ea typeface="ＭＳ Ｐゴシック"/>
                <a:cs typeface="ＭＳ Ｐゴシック"/>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Times New Roman" pitchFamily="18" charset="0"/>
                <a:ea typeface="ＭＳ Ｐゴシック"/>
                <a:cs typeface="ＭＳ Ｐゴシック"/>
              </a:defRPr>
            </a:lvl1pPr>
          </a:lstStyle>
          <a:p>
            <a:pPr>
              <a:defRPr/>
            </a:pPr>
            <a:fld id="{27F54BF6-82D7-4F75-B57D-85D73D994FDF}" type="datetimeFigureOut">
              <a:rPr lang="en-US"/>
              <a:pPr>
                <a:defRPr/>
              </a:pPr>
              <a:t>7/20/2018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imes New Roman" pitchFamily="18" charset="0"/>
                <a:ea typeface="ＭＳ Ｐゴシック"/>
                <a:cs typeface="ＭＳ Ｐゴシック"/>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Times New Roman" pitchFamily="18" charset="0"/>
                <a:ea typeface="ＭＳ Ｐゴシック"/>
                <a:cs typeface="ＭＳ Ｐゴシック"/>
              </a:defRPr>
            </a:lvl1pPr>
          </a:lstStyle>
          <a:p>
            <a:pPr>
              <a:defRPr/>
            </a:pPr>
            <a:fld id="{346928C8-B6B4-41A7-8152-FA673DE9CFAD}" type="slidenum">
              <a:rPr lang="en-US"/>
              <a:pPr>
                <a:defRPr/>
              </a:pPr>
              <a:t>‹#›</a:t>
            </a:fld>
            <a:endParaRPr lang="en-US" dirty="0"/>
          </a:p>
        </p:txBody>
      </p:sp>
    </p:spTree>
    <p:extLst>
      <p:ext uri="{BB962C8B-B14F-4D97-AF65-F5344CB8AC3E}">
        <p14:creationId xmlns:p14="http://schemas.microsoft.com/office/powerpoint/2010/main" val="2500361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SzTx/>
              <a:buFontTx/>
              <a:buNone/>
              <a:defRPr sz="1200">
                <a:latin typeface="Arial" charset="0"/>
                <a:ea typeface="+mn-ea"/>
                <a:cs typeface="+mn-cs"/>
              </a:defRPr>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SzTx/>
              <a:buFontTx/>
              <a:buNone/>
              <a:defRPr sz="1200">
                <a:latin typeface="Arial" charset="0"/>
                <a:ea typeface="+mn-ea"/>
                <a:cs typeface="+mn-cs"/>
              </a:defRPr>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SzTx/>
              <a:buFontTx/>
              <a:buNone/>
              <a:defRPr sz="1200">
                <a:latin typeface="Arial" charset="0"/>
                <a:ea typeface="+mn-ea"/>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SzTx/>
              <a:buFontTx/>
              <a:buNone/>
              <a:defRPr sz="1200">
                <a:latin typeface="Arial" charset="0"/>
                <a:ea typeface="ＭＳ Ｐゴシック" charset="-128"/>
                <a:cs typeface="+mn-cs"/>
              </a:defRPr>
            </a:lvl1pPr>
          </a:lstStyle>
          <a:p>
            <a:pPr>
              <a:defRPr/>
            </a:pPr>
            <a:fld id="{9BE15AB0-0931-4C77-9141-FAC3118161B0}" type="slidenum">
              <a:rPr lang="en-US"/>
              <a:pPr>
                <a:defRPr/>
              </a:pPr>
              <a:t>‹#›</a:t>
            </a:fld>
            <a:endParaRPr lang="en-US" dirty="0"/>
          </a:p>
        </p:txBody>
      </p:sp>
    </p:spTree>
    <p:extLst>
      <p:ext uri="{BB962C8B-B14F-4D97-AF65-F5344CB8AC3E}">
        <p14:creationId xmlns:p14="http://schemas.microsoft.com/office/powerpoint/2010/main" val="19762120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302568FA-3277-4AE8-A302-6769DE8AA9DE}" type="slidenum">
              <a:rPr lang="en-US" smtClean="0">
                <a:ea typeface="ＭＳ Ｐゴシック"/>
                <a:cs typeface="ＭＳ Ｐゴシック"/>
              </a:rPr>
              <a:pPr/>
              <a:t>1</a:t>
            </a:fld>
            <a:endParaRPr lang="en-US" dirty="0">
              <a:ea typeface="ＭＳ Ｐゴシック"/>
              <a:cs typeface="ＭＳ Ｐゴシック"/>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Next we’ll be moving into the Tactical Field Care phase of TCCC.</a:t>
            </a:r>
          </a:p>
        </p:txBody>
      </p:sp>
    </p:spTree>
    <p:extLst>
      <p:ext uri="{BB962C8B-B14F-4D97-AF65-F5344CB8AC3E}">
        <p14:creationId xmlns:p14="http://schemas.microsoft.com/office/powerpoint/2010/main" val="647708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0DAB49B9-B4C1-4BAD-8723-53D10912F6EC}" type="slidenum">
              <a:rPr lang="en-US" smtClean="0">
                <a:ea typeface="ＭＳ Ｐゴシック"/>
                <a:cs typeface="ＭＳ Ｐゴシック"/>
              </a:rPr>
              <a:pPr/>
              <a:t>11</a:t>
            </a:fld>
            <a:endParaRPr lang="en-US" dirty="0">
              <a:ea typeface="ＭＳ Ｐゴシック"/>
              <a:cs typeface="ＭＳ Ｐゴシック"/>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Read the guideline.</a:t>
            </a:r>
          </a:p>
          <a:p>
            <a:pPr eaLnBrk="1" hangingPunct="1"/>
            <a:endParaRPr lang="en-US" dirty="0">
              <a:ea typeface="ＭＳ Ｐゴシック"/>
              <a:cs typeface="ＭＳ Ｐゴシック"/>
            </a:endParaRPr>
          </a:p>
          <a:p>
            <a:pPr eaLnBrk="1" hangingPunct="1"/>
            <a:r>
              <a:rPr lang="en-US" dirty="0">
                <a:ea typeface="ＭＳ Ｐゴシック"/>
                <a:cs typeface="ＭＳ Ｐゴシック"/>
              </a:rPr>
              <a:t>Weapons and radios do not mix well with shock or narcotics! </a:t>
            </a:r>
          </a:p>
        </p:txBody>
      </p:sp>
    </p:spTree>
    <p:extLst>
      <p:ext uri="{BB962C8B-B14F-4D97-AF65-F5344CB8AC3E}">
        <p14:creationId xmlns:p14="http://schemas.microsoft.com/office/powerpoint/2010/main" val="1127171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D415EA4D-0B6A-4913-B55E-7429FE48F14C}" type="slidenum">
              <a:rPr lang="en-US" smtClean="0">
                <a:ea typeface="ＭＳ Ｐゴシック"/>
                <a:cs typeface="ＭＳ Ｐゴシック"/>
              </a:rPr>
              <a:pPr/>
              <a:t>12</a:t>
            </a:fld>
            <a:endParaRPr lang="en-US" dirty="0">
              <a:ea typeface="ＭＳ Ｐゴシック"/>
              <a:cs typeface="ＭＳ Ｐゴシック"/>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You should take all weapons and radios away from any casualty who is not alert and fully oriented to the tactical situation. A confused or disoriented casualty may resist being disarmed. The proposed comment in the last bullet may help him to better accept your taking his weapon.</a:t>
            </a:r>
          </a:p>
          <a:p>
            <a:pPr eaLnBrk="1" hangingPunct="1"/>
            <a:endParaRPr lang="en-US" dirty="0">
              <a:ea typeface="ＭＳ Ｐゴシック"/>
              <a:cs typeface="ＭＳ Ｐゴシック"/>
            </a:endParaRPr>
          </a:p>
        </p:txBody>
      </p:sp>
    </p:spTree>
    <p:extLst>
      <p:ext uri="{BB962C8B-B14F-4D97-AF65-F5344CB8AC3E}">
        <p14:creationId xmlns:p14="http://schemas.microsoft.com/office/powerpoint/2010/main" val="1414671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noFill/>
        </p:spPr>
        <p:txBody>
          <a:bodyPr/>
          <a:lstStyle/>
          <a:p>
            <a:r>
              <a:rPr lang="en-US" dirty="0">
                <a:ea typeface="ＭＳ Ｐゴシック"/>
                <a:cs typeface="ＭＳ Ｐゴシック"/>
              </a:rPr>
              <a:t>Tactical Combat Casualty Care (TCCC)</a:t>
            </a: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Read the text.</a:t>
            </a:r>
          </a:p>
        </p:txBody>
      </p:sp>
    </p:spTree>
    <p:extLst>
      <p:ext uri="{BB962C8B-B14F-4D97-AF65-F5344CB8AC3E}">
        <p14:creationId xmlns:p14="http://schemas.microsoft.com/office/powerpoint/2010/main" val="2227412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noFill/>
        </p:spPr>
        <p:txBody>
          <a:bodyPr/>
          <a:lstStyle/>
          <a:p>
            <a:r>
              <a:rPr lang="en-US" dirty="0">
                <a:ea typeface="ＭＳ Ｐゴシック"/>
                <a:cs typeface="ＭＳ Ｐゴシック"/>
              </a:rPr>
              <a:t>Tactical Combat Casualty Care (TCCC)</a:t>
            </a: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Read the text.</a:t>
            </a:r>
          </a:p>
        </p:txBody>
      </p:sp>
    </p:spTree>
    <p:extLst>
      <p:ext uri="{BB962C8B-B14F-4D97-AF65-F5344CB8AC3E}">
        <p14:creationId xmlns:p14="http://schemas.microsoft.com/office/powerpoint/2010/main" val="899693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89C9221E-8D76-4722-AD38-A7CC03F11031}" type="slidenum">
              <a:rPr lang="en-US" smtClean="0">
                <a:ea typeface="ＭＳ Ｐゴシック"/>
                <a:cs typeface="ＭＳ Ｐゴシック"/>
              </a:rPr>
              <a:pPr/>
              <a:t>5</a:t>
            </a:fld>
            <a:endParaRPr lang="en-US" dirty="0">
              <a:ea typeface="ＭＳ Ｐゴシック"/>
              <a:cs typeface="ＭＳ Ｐゴシック"/>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Now the shooting has stopped – or the enemy’s fire is ineffective.</a:t>
            </a:r>
          </a:p>
          <a:p>
            <a:pPr eaLnBrk="1" hangingPunct="1"/>
            <a:r>
              <a:rPr lang="en-US" dirty="0">
                <a:ea typeface="ＭＳ Ｐゴシック"/>
                <a:cs typeface="ＭＳ Ｐゴシック"/>
              </a:rPr>
              <a:t>This doesn’t mean that the danger is over – the situation could change to Care Under Fire again at any time.</a:t>
            </a:r>
          </a:p>
        </p:txBody>
      </p:sp>
    </p:spTree>
    <p:extLst>
      <p:ext uri="{BB962C8B-B14F-4D97-AF65-F5344CB8AC3E}">
        <p14:creationId xmlns:p14="http://schemas.microsoft.com/office/powerpoint/2010/main" val="1650515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DBC2E532-EA8D-4C0F-B804-F95A88A688E7}" type="slidenum">
              <a:rPr lang="en-US" smtClean="0">
                <a:ea typeface="ＭＳ Ｐゴシック"/>
                <a:cs typeface="ＭＳ Ｐゴシック"/>
              </a:rPr>
              <a:pPr/>
              <a:t>6</a:t>
            </a:fld>
            <a:endParaRPr lang="en-US" dirty="0">
              <a:ea typeface="ＭＳ Ｐゴシック"/>
              <a:cs typeface="ＭＳ Ｐゴシック"/>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This phase of care may be very prolonged.</a:t>
            </a:r>
          </a:p>
        </p:txBody>
      </p:sp>
    </p:spTree>
    <p:extLst>
      <p:ext uri="{BB962C8B-B14F-4D97-AF65-F5344CB8AC3E}">
        <p14:creationId xmlns:p14="http://schemas.microsoft.com/office/powerpoint/2010/main" val="1163269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737E15A1-43E2-4DFE-B90F-F45329CCE3ED}" type="slidenum">
              <a:rPr lang="en-US" smtClean="0">
                <a:ea typeface="ＭＳ Ｐゴシック"/>
                <a:cs typeface="ＭＳ Ｐゴシック"/>
              </a:rPr>
              <a:pPr/>
              <a:t>7</a:t>
            </a:fld>
            <a:endParaRPr lang="en-US" dirty="0">
              <a:ea typeface="ＭＳ Ｐゴシック"/>
              <a:cs typeface="ＭＳ Ｐゴシック"/>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You may have multiple casualties with multiple problems, and you will deliver care in light of the tactical situation. You are on a battlefield.</a:t>
            </a:r>
          </a:p>
          <a:p>
            <a:pPr eaLnBrk="1" hangingPunct="1"/>
            <a:r>
              <a:rPr lang="en-US" dirty="0">
                <a:ea typeface="ＭＳ Ｐゴシック"/>
                <a:cs typeface="ＭＳ Ｐゴシック"/>
              </a:rPr>
              <a:t>What problems do you address first?</a:t>
            </a:r>
          </a:p>
        </p:txBody>
      </p:sp>
    </p:spTree>
    <p:extLst>
      <p:ext uri="{BB962C8B-B14F-4D97-AF65-F5344CB8AC3E}">
        <p14:creationId xmlns:p14="http://schemas.microsoft.com/office/powerpoint/2010/main" val="380019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p:spPr>
        <p:txBody>
          <a:bodyPr/>
          <a:lstStyle/>
          <a:p>
            <a:r>
              <a:rPr lang="en-US" dirty="0">
                <a:ea typeface="ＭＳ Ｐゴシック"/>
                <a:cs typeface="ＭＳ Ｐゴシック"/>
              </a:rPr>
              <a:t>The MARCH algorithm is a guide to the sequence of treatment priorities in caring for combat casualties. </a:t>
            </a:r>
          </a:p>
        </p:txBody>
      </p:sp>
      <p:sp>
        <p:nvSpPr>
          <p:cNvPr id="45059" name="Slide Number Placeholder 3"/>
          <p:cNvSpPr>
            <a:spLocks noGrp="1"/>
          </p:cNvSpPr>
          <p:nvPr>
            <p:ph type="sldNum" sz="quarter" idx="5"/>
          </p:nvPr>
        </p:nvSpPr>
        <p:spPr>
          <a:noFill/>
        </p:spPr>
        <p:txBody>
          <a:bodyPr/>
          <a:lstStyle/>
          <a:p>
            <a:fld id="{8CFF4719-2FFD-457E-8D24-6C104F1C7762}" type="slidenum">
              <a:rPr lang="en-US" smtClean="0">
                <a:ea typeface="ＭＳ Ｐゴシック"/>
                <a:cs typeface="ＭＳ Ｐゴシック"/>
              </a:rPr>
              <a:pPr/>
              <a:t>8</a:t>
            </a:fld>
            <a:endParaRPr lang="en-US" dirty="0">
              <a:ea typeface="ＭＳ Ｐゴシック"/>
              <a:cs typeface="ＭＳ Ｐゴシック"/>
            </a:endParaRPr>
          </a:p>
        </p:txBody>
      </p:sp>
    </p:spTree>
    <p:extLst>
      <p:ext uri="{BB962C8B-B14F-4D97-AF65-F5344CB8AC3E}">
        <p14:creationId xmlns:p14="http://schemas.microsoft.com/office/powerpoint/2010/main" val="374479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a:ln/>
        </p:spPr>
      </p:sp>
      <p:sp>
        <p:nvSpPr>
          <p:cNvPr id="47106" name="Notes Placeholder 2"/>
          <p:cNvSpPr>
            <a:spLocks noGrp="1"/>
          </p:cNvSpPr>
          <p:nvPr>
            <p:ph type="body" idx="1"/>
          </p:nvPr>
        </p:nvSpPr>
        <p:spPr>
          <a:noFill/>
          <a:ln/>
        </p:spPr>
        <p:txBody>
          <a:bodyPr/>
          <a:lstStyle/>
          <a:p>
            <a:r>
              <a:rPr lang="en-US" dirty="0">
                <a:ea typeface="ＭＳ Ｐゴシック"/>
                <a:cs typeface="ＭＳ Ｐゴシック"/>
              </a:rPr>
              <a:t>Read the text.</a:t>
            </a:r>
          </a:p>
        </p:txBody>
      </p:sp>
      <p:sp>
        <p:nvSpPr>
          <p:cNvPr id="47107" name="Slide Number Placeholder 3"/>
          <p:cNvSpPr>
            <a:spLocks noGrp="1"/>
          </p:cNvSpPr>
          <p:nvPr>
            <p:ph type="sldNum" sz="quarter" idx="5"/>
          </p:nvPr>
        </p:nvSpPr>
        <p:spPr>
          <a:noFill/>
        </p:spPr>
        <p:txBody>
          <a:bodyPr/>
          <a:lstStyle/>
          <a:p>
            <a:fld id="{8FB5BADE-9B08-4D2C-A240-C90991405C49}" type="slidenum">
              <a:rPr lang="en-US" smtClean="0">
                <a:ea typeface="ＭＳ Ｐゴシック"/>
                <a:cs typeface="ＭＳ Ｐゴシック"/>
              </a:rPr>
              <a:pPr/>
              <a:t>9</a:t>
            </a:fld>
            <a:endParaRPr lang="en-US" dirty="0">
              <a:ea typeface="ＭＳ Ｐゴシック"/>
              <a:cs typeface="ＭＳ Ｐゴシック"/>
            </a:endParaRPr>
          </a:p>
        </p:txBody>
      </p:sp>
    </p:spTree>
    <p:extLst>
      <p:ext uri="{BB962C8B-B14F-4D97-AF65-F5344CB8AC3E}">
        <p14:creationId xmlns:p14="http://schemas.microsoft.com/office/powerpoint/2010/main" val="1751837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ea typeface="ＭＳ Ｐゴシック"/>
                <a:cs typeface="ＭＳ Ｐゴシック"/>
              </a:rPr>
              <a:t>Read the guideline.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ea typeface="ＭＳ Ｐゴシック"/>
              <a:cs typeface="ＭＳ Ｐゴシック"/>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ea typeface="ＭＳ Ｐゴシック"/>
                <a:cs typeface="ＭＳ Ｐゴシック"/>
              </a:rPr>
              <a:t>(Note: All of the slides entitled “Tactical Field Care Guidelines” - as this one is - should be read verbatim.)</a:t>
            </a:r>
          </a:p>
          <a:p>
            <a:endParaRPr lang="en-US" dirty="0"/>
          </a:p>
          <a:p>
            <a:r>
              <a:rPr lang="en-US" dirty="0"/>
              <a:t>Security practices are prescribed in tactics, techniques, and procedures manuals. Know yours.</a:t>
            </a:r>
          </a:p>
        </p:txBody>
      </p:sp>
      <p:sp>
        <p:nvSpPr>
          <p:cNvPr id="4" name="Slide Number Placeholder 3"/>
          <p:cNvSpPr>
            <a:spLocks noGrp="1"/>
          </p:cNvSpPr>
          <p:nvPr>
            <p:ph type="sldNum" sz="quarter" idx="10"/>
          </p:nvPr>
        </p:nvSpPr>
        <p:spPr/>
        <p:txBody>
          <a:bodyPr/>
          <a:lstStyle/>
          <a:p>
            <a:pPr>
              <a:defRPr/>
            </a:pPr>
            <a:fld id="{9BE15AB0-0931-4C77-9141-FAC3118161B0}" type="slidenum">
              <a:rPr lang="en-US" smtClean="0"/>
              <a:pPr>
                <a:defRPr/>
              </a:pPr>
              <a:t>10</a:t>
            </a:fld>
            <a:endParaRPr lang="en-US" dirty="0"/>
          </a:p>
        </p:txBody>
      </p:sp>
    </p:spTree>
    <p:extLst>
      <p:ext uri="{BB962C8B-B14F-4D97-AF65-F5344CB8AC3E}">
        <p14:creationId xmlns:p14="http://schemas.microsoft.com/office/powerpoint/2010/main" val="222987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Times New Roman" pitchFamily="18" charset="0"/>
                <a:ea typeface="ＭＳ Ｐゴシック"/>
                <a:cs typeface="ＭＳ Ｐゴシック"/>
              </a:defRPr>
            </a:lvl1pPr>
          </a:lstStyle>
          <a:p>
            <a:pPr>
              <a:defRPr/>
            </a:pPr>
            <a:endParaRPr lang="en-US" alt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Times New Roman" pitchFamily="18" charset="0"/>
                <a:ea typeface="ＭＳ Ｐゴシック"/>
                <a:cs typeface="ＭＳ Ｐゴシック"/>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Times New Roman" pitchFamily="18" charset="0"/>
                <a:ea typeface="ＭＳ Ｐゴシック"/>
                <a:cs typeface="ＭＳ Ｐゴシック"/>
              </a:defRPr>
            </a:lvl1pPr>
          </a:lstStyle>
          <a:p>
            <a:pPr>
              <a:defRPr/>
            </a:pPr>
            <a:endParaRPr lang="en-US" alt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Times New Roman" pitchFamily="18" charset="0"/>
                <a:ea typeface="ＭＳ Ｐゴシック"/>
                <a:cs typeface="ＭＳ Ｐゴシック"/>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82296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atin typeface="Times New Roman" pitchFamily="18" charset="0"/>
                <a:ea typeface="ＭＳ Ｐゴシック"/>
                <a:cs typeface="ＭＳ Ｐゴシック"/>
              </a:defRPr>
            </a:lvl1pPr>
          </a:lstStyle>
          <a:p>
            <a:pPr>
              <a:defRPr/>
            </a:pPr>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6781800" cy="1143000"/>
          </a:xfr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DBC2A6FF-0F61-4395-A0AB-480E82AF178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fld id="{2D400693-B0F1-468D-88CC-F7F168064AA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p:txBody>
          <a:bodyPr/>
          <a:lstStyle>
            <a:lvl1pPr>
              <a:defRPr/>
            </a:lvl1pPr>
          </a:lstStyle>
          <a:p>
            <a:pPr>
              <a:defRPr/>
            </a:pPr>
            <a:fld id="{EA4B52FF-D870-497D-BC64-992EC617156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76400" y="2091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800" b="1">
                <a:solidFill>
                  <a:schemeClr val="tx1"/>
                </a:solidFill>
                <a:latin typeface="Times New Roman" pitchFamily="18" charset="0"/>
                <a:ea typeface="ＭＳ Ｐゴシック"/>
                <a:cs typeface="Times New Roman" pitchFamily="18" charset="0"/>
              </a:defRPr>
            </a:lvl1pPr>
          </a:lstStyle>
          <a:p>
            <a:pPr>
              <a:defRPr/>
            </a:pPr>
            <a:fld id="{DF2F04DA-3F44-4B94-9B01-47DE5FDBC22D}" type="slidenum">
              <a:rPr lang="en-US"/>
              <a:pPr>
                <a:defRPr/>
              </a:pPr>
              <a:t>‹#›</a:t>
            </a:fld>
            <a:endParaRPr lang="en-US" dirty="0"/>
          </a:p>
        </p:txBody>
      </p:sp>
      <p:pic>
        <p:nvPicPr>
          <p:cNvPr id="1029" name="Picture 11" descr="TCCC Logo 091104 (C)"/>
          <p:cNvPicPr>
            <a:picLocks noChangeAspect="1" noChangeArrowheads="1"/>
          </p:cNvPicPr>
          <p:nvPr userDrawn="1"/>
        </p:nvPicPr>
        <p:blipFill>
          <a:blip r:embed="rId15" cstate="print"/>
          <a:srcRect/>
          <a:stretch>
            <a:fillRect/>
          </a:stretch>
        </p:blipFill>
        <p:spPr bwMode="auto">
          <a:xfrm>
            <a:off x="76200" y="52388"/>
            <a:ext cx="1295400" cy="1243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78" r:id="rId6"/>
    <p:sldLayoutId id="2147483677" r:id="rId7"/>
    <p:sldLayoutId id="2147483684" r:id="rId8"/>
    <p:sldLayoutId id="2147483685" r:id="rId9"/>
    <p:sldLayoutId id="2147483686" r:id="rId10"/>
    <p:sldLayoutId id="2147483687" r:id="rId11"/>
    <p:sldLayoutId id="2147483689" r:id="rId12"/>
    <p:sldLayoutId id="2147483676" r:id="rId13"/>
  </p:sldLayoutIdLst>
  <p:hf sldNum="0" hdr="0" ftr="0" dt="0"/>
  <p:txStyles>
    <p:titleStyle>
      <a:lvl1pPr algn="ctr" rtl="0" eaLnBrk="0" fontAlgn="base" hangingPunct="0">
        <a:spcBef>
          <a:spcPct val="0"/>
        </a:spcBef>
        <a:spcAft>
          <a:spcPct val="0"/>
        </a:spcAft>
        <a:defRPr sz="4000" b="1" kern="1200">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000" b="1">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000" b="1">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000" b="1">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000" b="1">
          <a:solidFill>
            <a:schemeClr val="tx1"/>
          </a:solidFill>
          <a:latin typeface="Times New Roman" pitchFamily="18" charset="0"/>
          <a:cs typeface="Times New Roman" pitchFamily="18" charset="0"/>
        </a:defRPr>
      </a:lvl5pPr>
      <a:lvl6pPr marL="457200" algn="ctr" rtl="0" fontAlgn="base">
        <a:spcBef>
          <a:spcPct val="0"/>
        </a:spcBef>
        <a:spcAft>
          <a:spcPct val="0"/>
        </a:spcAft>
        <a:defRPr sz="4000" b="1">
          <a:solidFill>
            <a:schemeClr val="tx1"/>
          </a:solidFill>
          <a:latin typeface="Times New Roman" pitchFamily="18" charset="0"/>
          <a:cs typeface="Times New Roman" pitchFamily="18" charset="0"/>
        </a:defRPr>
      </a:lvl6pPr>
      <a:lvl7pPr marL="914400" algn="ctr" rtl="0" fontAlgn="base">
        <a:spcBef>
          <a:spcPct val="0"/>
        </a:spcBef>
        <a:spcAft>
          <a:spcPct val="0"/>
        </a:spcAft>
        <a:defRPr sz="4000" b="1">
          <a:solidFill>
            <a:schemeClr val="tx1"/>
          </a:solidFill>
          <a:latin typeface="Times New Roman" pitchFamily="18" charset="0"/>
          <a:cs typeface="Times New Roman" pitchFamily="18" charset="0"/>
        </a:defRPr>
      </a:lvl7pPr>
      <a:lvl8pPr marL="1371600" algn="ctr" rtl="0" fontAlgn="base">
        <a:spcBef>
          <a:spcPct val="0"/>
        </a:spcBef>
        <a:spcAft>
          <a:spcPct val="0"/>
        </a:spcAft>
        <a:defRPr sz="4000" b="1">
          <a:solidFill>
            <a:schemeClr val="tx1"/>
          </a:solidFill>
          <a:latin typeface="Times New Roman" pitchFamily="18" charset="0"/>
          <a:cs typeface="Times New Roman" pitchFamily="18" charset="0"/>
        </a:defRPr>
      </a:lvl8pPr>
      <a:lvl9pPr marL="1828800" algn="ctr" rtl="0" fontAlgn="base">
        <a:spcBef>
          <a:spcPct val="0"/>
        </a:spcBef>
        <a:spcAft>
          <a:spcPct val="0"/>
        </a:spcAft>
        <a:defRPr sz="4000" b="1">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990600" y="5334000"/>
            <a:ext cx="7162800" cy="1295400"/>
          </a:xfrm>
        </p:spPr>
        <p:txBody>
          <a:bodyPr rtlCol="0">
            <a:noAutofit/>
          </a:bodyPr>
          <a:lstStyle/>
          <a:p>
            <a:pPr eaLnBrk="1" fontAlgn="auto" hangingPunct="1">
              <a:spcAft>
                <a:spcPts val="0"/>
              </a:spcAft>
              <a:buFont typeface="Arial" pitchFamily="34" charset="0"/>
              <a:buNone/>
              <a:defRPr/>
            </a:pPr>
            <a:r>
              <a:rPr lang="en-US" sz="3600" b="1" dirty="0">
                <a:ea typeface="ＭＳ Ｐゴシック"/>
                <a:cs typeface="ＭＳ Ｐゴシック"/>
              </a:rPr>
              <a:t> </a:t>
            </a:r>
            <a:r>
              <a:rPr lang="en-US" sz="3600" b="1" dirty="0">
                <a:solidFill>
                  <a:schemeClr val="tx1"/>
                </a:solidFill>
                <a:ea typeface="ＭＳ Ｐゴシック"/>
                <a:cs typeface="ＭＳ Ｐゴシック"/>
              </a:rPr>
              <a:t>Tactical Field Care 1a</a:t>
            </a:r>
          </a:p>
          <a:p>
            <a:pPr eaLnBrk="1" fontAlgn="auto" hangingPunct="1">
              <a:spcAft>
                <a:spcPts val="0"/>
              </a:spcAft>
              <a:buFont typeface="Arial" pitchFamily="34" charset="0"/>
              <a:buNone/>
              <a:defRPr/>
            </a:pPr>
            <a:r>
              <a:rPr lang="en-US" sz="3600" b="1" dirty="0">
                <a:solidFill>
                  <a:schemeClr val="tx1"/>
                </a:solidFill>
                <a:ea typeface="ＭＳ Ｐゴシック"/>
                <a:cs typeface="ＭＳ Ｐゴシック"/>
              </a:rPr>
              <a:t>Introduction to Tactical Field Care </a:t>
            </a:r>
          </a:p>
        </p:txBody>
      </p:sp>
      <p:sp>
        <p:nvSpPr>
          <p:cNvPr id="19458" name="Rectangle 2"/>
          <p:cNvSpPr>
            <a:spLocks noGrp="1" noChangeArrowheads="1"/>
          </p:cNvSpPr>
          <p:nvPr>
            <p:ph type="title"/>
          </p:nvPr>
        </p:nvSpPr>
        <p:spPr>
          <a:xfrm>
            <a:off x="-1" y="228600"/>
            <a:ext cx="9144000" cy="1904999"/>
          </a:xfrm>
        </p:spPr>
        <p:txBody>
          <a:bodyPr/>
          <a:lstStyle/>
          <a:p>
            <a:pPr eaLnBrk="1" hangingPunct="1"/>
            <a:r>
              <a:rPr lang="en-US" sz="3600" dirty="0">
                <a:ea typeface="ＭＳ Ｐゴシック"/>
                <a:cs typeface="ＭＳ Ｐゴシック"/>
              </a:rPr>
              <a:t>Tactical Combat Casualty Care for Medical Personnel</a:t>
            </a:r>
            <a:br>
              <a:rPr lang="en-US" sz="3600" dirty="0">
                <a:ea typeface="ＭＳ Ｐゴシック"/>
                <a:cs typeface="ＭＳ Ｐゴシック"/>
              </a:rPr>
            </a:br>
            <a:r>
              <a:rPr lang="en-US" sz="3600" dirty="0">
                <a:ea typeface="ＭＳ Ｐゴシック"/>
                <a:cs typeface="ＭＳ Ｐゴシック"/>
              </a:rPr>
              <a:t>August 2018</a:t>
            </a:r>
            <a:br>
              <a:rPr lang="en-US" sz="3600" dirty="0">
                <a:ea typeface="ＭＳ Ｐゴシック"/>
                <a:cs typeface="ＭＳ Ｐゴシック"/>
              </a:rPr>
            </a:br>
            <a:br>
              <a:rPr lang="en-US" sz="1800" dirty="0">
                <a:ea typeface="ＭＳ Ｐゴシック"/>
                <a:cs typeface="ＭＳ Ｐゴシック"/>
              </a:rPr>
            </a:br>
            <a:r>
              <a:rPr lang="en-US" sz="2400" dirty="0">
                <a:ea typeface="ＭＳ Ｐゴシック"/>
                <a:cs typeface="ＭＳ Ｐゴシック"/>
              </a:rPr>
              <a:t>(Based on TCCC-MP Guidelines 180801)</a:t>
            </a:r>
            <a:endParaRPr lang="en-US" dirty="0">
              <a:ea typeface="ＭＳ Ｐゴシック"/>
              <a:cs typeface="ＭＳ Ｐゴシック"/>
            </a:endParaRPr>
          </a:p>
        </p:txBody>
      </p:sp>
      <p:pic>
        <p:nvPicPr>
          <p:cNvPr id="19459" name="Picture 7" descr="TCCC Logo 091104 (C)"/>
          <p:cNvPicPr>
            <a:picLocks noChangeAspect="1" noChangeArrowheads="1"/>
          </p:cNvPicPr>
          <p:nvPr/>
        </p:nvPicPr>
        <p:blipFill>
          <a:blip r:embed="rId3" cstate="print"/>
          <a:srcRect/>
          <a:stretch>
            <a:fillRect/>
          </a:stretch>
        </p:blipFill>
        <p:spPr bwMode="auto">
          <a:xfrm>
            <a:off x="3048000" y="2544726"/>
            <a:ext cx="2855685" cy="278927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6781800" cy="1143000"/>
          </a:xfrm>
        </p:spPr>
        <p:txBody>
          <a:bodyPr/>
          <a:lstStyle/>
          <a:p>
            <a:r>
              <a:rPr lang="en-US" sz="4400" dirty="0">
                <a:ea typeface="ＭＳ Ｐゴシック"/>
                <a:cs typeface="ＭＳ Ｐゴシック"/>
              </a:rPr>
              <a:t>Tactical Field Care</a:t>
            </a:r>
            <a:br>
              <a:rPr lang="en-US" sz="4400" dirty="0">
                <a:ea typeface="ＭＳ Ｐゴシック"/>
                <a:cs typeface="ＭＳ Ｐゴシック"/>
              </a:rPr>
            </a:br>
            <a:r>
              <a:rPr lang="en-US" sz="4400" dirty="0">
                <a:ea typeface="ＭＳ Ｐゴシック"/>
                <a:cs typeface="ＭＳ Ｐゴシック"/>
              </a:rPr>
              <a:t> Guidelines</a:t>
            </a:r>
            <a:endParaRPr lang="en-US" sz="4400" dirty="0"/>
          </a:p>
        </p:txBody>
      </p:sp>
      <p:pic>
        <p:nvPicPr>
          <p:cNvPr id="5" name="Picture 4">
            <a:extLst>
              <a:ext uri="{FF2B5EF4-FFF2-40B4-BE49-F238E27FC236}">
                <a16:creationId xmlns:a16="http://schemas.microsoft.com/office/drawing/2014/main" id="{E1CEBFEF-F569-4A54-BB6E-B7E46179F8C2}"/>
              </a:ext>
            </a:extLst>
          </p:cNvPr>
          <p:cNvPicPr>
            <a:picLocks noChangeAspect="1"/>
          </p:cNvPicPr>
          <p:nvPr/>
        </p:nvPicPr>
        <p:blipFill>
          <a:blip r:embed="rId3" cstate="print">
            <a:extLst>
              <a:ext uri="{28A0092B-C50C-407E-A947-70E740481C1C}">
                <a14:useLocalDpi xmlns:a14="http://schemas.microsoft.com/office/drawing/2010/main" val="0"/>
              </a:ext>
            </a:extLst>
          </a:blip>
          <a:srcRect t="5455" b="21818"/>
          <a:stretch>
            <a:fillRect/>
          </a:stretch>
        </p:blipFill>
        <p:spPr>
          <a:xfrm>
            <a:off x="1939290" y="1600200"/>
            <a:ext cx="4994910" cy="2895600"/>
          </a:xfrm>
          <a:prstGeom prst="rect">
            <a:avLst/>
          </a:prstGeom>
          <a:ln w="25400">
            <a:solidFill>
              <a:schemeClr val="tx1"/>
            </a:solidFill>
          </a:ln>
        </p:spPr>
      </p:pic>
      <p:sp>
        <p:nvSpPr>
          <p:cNvPr id="3" name="Content Placeholder 2"/>
          <p:cNvSpPr>
            <a:spLocks noGrp="1"/>
          </p:cNvSpPr>
          <p:nvPr>
            <p:ph idx="1"/>
          </p:nvPr>
        </p:nvSpPr>
        <p:spPr>
          <a:xfrm>
            <a:off x="228600" y="4572000"/>
            <a:ext cx="8610600" cy="2057400"/>
          </a:xfrm>
        </p:spPr>
        <p:txBody>
          <a:bodyPr/>
          <a:lstStyle/>
          <a:p>
            <a:pPr marL="0" indent="0">
              <a:buNone/>
            </a:pPr>
            <a:r>
              <a:rPr lang="en-US" b="1" dirty="0"/>
              <a:t>1. Establish a security perimeter in accordance with unit tactical standard operating procedures and/or battle drills. Maintain tactical situational awareness. </a:t>
            </a:r>
          </a:p>
        </p:txBody>
      </p:sp>
    </p:spTree>
    <p:extLst>
      <p:ext uri="{BB962C8B-B14F-4D97-AF65-F5344CB8AC3E}">
        <p14:creationId xmlns:p14="http://schemas.microsoft.com/office/powerpoint/2010/main" val="1807062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1295400" y="152400"/>
            <a:ext cx="7620000" cy="1143000"/>
          </a:xfrm>
        </p:spPr>
        <p:txBody>
          <a:bodyPr/>
          <a:lstStyle/>
          <a:p>
            <a:pPr eaLnBrk="1" hangingPunct="1"/>
            <a:r>
              <a:rPr lang="en-US" sz="4400" dirty="0">
                <a:ea typeface="ＭＳ Ｐゴシック"/>
                <a:cs typeface="ＭＳ Ｐゴシック"/>
              </a:rPr>
              <a:t>Tactical Field Care </a:t>
            </a:r>
            <a:br>
              <a:rPr lang="en-US" sz="4400" dirty="0">
                <a:ea typeface="ＭＳ Ｐゴシック"/>
                <a:cs typeface="ＭＳ Ｐゴシック"/>
              </a:rPr>
            </a:br>
            <a:r>
              <a:rPr lang="en-US" sz="4400" dirty="0">
                <a:ea typeface="ＭＳ Ｐゴシック"/>
                <a:cs typeface="ＭＳ Ｐゴシック"/>
              </a:rPr>
              <a:t>Guidelines</a:t>
            </a:r>
          </a:p>
        </p:txBody>
      </p:sp>
      <p:sp>
        <p:nvSpPr>
          <p:cNvPr id="48130" name="Rectangle 3"/>
          <p:cNvSpPr>
            <a:spLocks noGrp="1" noChangeArrowheads="1"/>
          </p:cNvSpPr>
          <p:nvPr>
            <p:ph idx="1"/>
          </p:nvPr>
        </p:nvSpPr>
        <p:spPr>
          <a:xfrm>
            <a:off x="685800" y="2895600"/>
            <a:ext cx="7772400" cy="1981200"/>
          </a:xfrm>
        </p:spPr>
        <p:txBody>
          <a:bodyPr/>
          <a:lstStyle/>
          <a:p>
            <a:pPr eaLnBrk="1" hangingPunct="1">
              <a:buFont typeface="Wingdings" pitchFamily="2" charset="2"/>
              <a:buNone/>
            </a:pPr>
            <a:r>
              <a:rPr lang="en-US" b="1" dirty="0"/>
              <a:t>2. Triage casualties as required. Casualties with an altered mental status should have weapons and communications equipment taken away immediately. </a:t>
            </a:r>
            <a:endParaRPr lang="en-US" sz="3600" b="1" dirty="0">
              <a:ea typeface="ＭＳ Ｐゴシック"/>
              <a:cs typeface="ＭＳ Ｐゴシック"/>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1371600" y="76200"/>
            <a:ext cx="7543800" cy="1143000"/>
          </a:xfrm>
        </p:spPr>
        <p:txBody>
          <a:bodyPr rtlCol="0">
            <a:noAutofit/>
          </a:bodyPr>
          <a:lstStyle/>
          <a:p>
            <a:pPr eaLnBrk="1" fontAlgn="auto" hangingPunct="1">
              <a:spcAft>
                <a:spcPts val="0"/>
              </a:spcAft>
              <a:defRPr/>
            </a:pPr>
            <a:r>
              <a:rPr lang="en-US" dirty="0">
                <a:ea typeface="ＭＳ Ｐゴシック"/>
                <a:cs typeface="ＭＳ Ｐゴシック"/>
              </a:rPr>
              <a:t>Manage Casualties with Altered Mental Status</a:t>
            </a:r>
          </a:p>
        </p:txBody>
      </p:sp>
      <p:sp>
        <p:nvSpPr>
          <p:cNvPr id="43010" name="Rectangle 3"/>
          <p:cNvSpPr>
            <a:spLocks noGrp="1" noChangeArrowheads="1"/>
          </p:cNvSpPr>
          <p:nvPr>
            <p:ph idx="1"/>
          </p:nvPr>
        </p:nvSpPr>
        <p:spPr>
          <a:xfrm>
            <a:off x="304800" y="1981200"/>
            <a:ext cx="8153400" cy="4114800"/>
          </a:xfrm>
        </p:spPr>
        <p:txBody>
          <a:bodyPr rtlCol="0">
            <a:normAutofit fontScale="92500" lnSpcReduction="20000"/>
          </a:bodyPr>
          <a:lstStyle/>
          <a:p>
            <a:pPr eaLnBrk="1" fontAlgn="auto" hangingPunct="1">
              <a:spcAft>
                <a:spcPts val="0"/>
              </a:spcAft>
              <a:buFont typeface="Arial" pitchFamily="34" charset="0"/>
              <a:buChar char="•"/>
              <a:defRPr/>
            </a:pPr>
            <a:r>
              <a:rPr lang="en-US" b="1" dirty="0">
                <a:ea typeface="ＭＳ Ｐゴシック"/>
                <a:cs typeface="ＭＳ Ｐゴシック"/>
              </a:rPr>
              <a:t>A combatant with an altered mental status may use his weapons or radios inappropriately.</a:t>
            </a:r>
          </a:p>
          <a:p>
            <a:pPr eaLnBrk="1" fontAlgn="auto" hangingPunct="1">
              <a:spcAft>
                <a:spcPts val="0"/>
              </a:spcAft>
              <a:buFont typeface="Arial" pitchFamily="34" charset="0"/>
              <a:buChar char="•"/>
              <a:defRPr/>
            </a:pPr>
            <a:r>
              <a:rPr lang="en-US" b="1" dirty="0">
                <a:ea typeface="ＭＳ Ｐゴシック"/>
                <a:cs typeface="ＭＳ Ｐゴシック"/>
              </a:rPr>
              <a:t>Secure long gun, pistols, knives, grenades, explosives, and all communications gear.</a:t>
            </a:r>
          </a:p>
          <a:p>
            <a:pPr eaLnBrk="1" fontAlgn="auto" hangingPunct="1">
              <a:spcAft>
                <a:spcPts val="0"/>
              </a:spcAft>
              <a:buFont typeface="Arial" pitchFamily="34" charset="0"/>
              <a:buChar char="•"/>
              <a:defRPr/>
            </a:pPr>
            <a:r>
              <a:rPr lang="en-US" b="1" dirty="0">
                <a:ea typeface="ＭＳ Ｐゴシック"/>
                <a:cs typeface="ＭＳ Ｐゴシック"/>
              </a:rPr>
              <a:t>Possible causes of altered mental status are Traumatic Brain Injury (TBI), shock, hypoxia, and pain medications.</a:t>
            </a:r>
          </a:p>
          <a:p>
            <a:pPr eaLnBrk="1" fontAlgn="auto" hangingPunct="1">
              <a:spcAft>
                <a:spcPts val="0"/>
              </a:spcAft>
              <a:buFont typeface="Arial" pitchFamily="34" charset="0"/>
              <a:buChar char="•"/>
              <a:defRPr/>
            </a:pPr>
            <a:r>
              <a:rPr lang="en-US" b="1" dirty="0">
                <a:ea typeface="ＭＳ Ｐゴシック"/>
                <a:cs typeface="ＭＳ Ｐゴシック"/>
              </a:rPr>
              <a:t>Say to the casualty: “Let Smith hold your weapon for you while I check you out.”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L 110102 Army Scanning Sigin Afg.jpg"/>
          <p:cNvPicPr>
            <a:picLocks noGrp="1" noChangeAspect="1"/>
          </p:cNvPicPr>
          <p:nvPr>
            <p:ph idx="1"/>
          </p:nvPr>
        </p:nvPicPr>
        <p:blipFill>
          <a:blip r:embed="rId2" cstate="print"/>
          <a:srcRect l="7242"/>
          <a:stretch>
            <a:fillRect/>
          </a:stretch>
        </p:blipFill>
        <p:spPr>
          <a:xfrm>
            <a:off x="-23514" y="-228600"/>
            <a:ext cx="9180168" cy="7086600"/>
          </a:xfrm>
        </p:spPr>
      </p:pic>
      <p:sp>
        <p:nvSpPr>
          <p:cNvPr id="2" name="Title 1"/>
          <p:cNvSpPr>
            <a:spLocks noGrp="1"/>
          </p:cNvSpPr>
          <p:nvPr>
            <p:ph type="title"/>
          </p:nvPr>
        </p:nvSpPr>
        <p:spPr>
          <a:xfrm>
            <a:off x="-1371600" y="-76200"/>
            <a:ext cx="6781800" cy="1143000"/>
          </a:xfrm>
        </p:spPr>
        <p:txBody>
          <a:bodyPr/>
          <a:lstStyle/>
          <a:p>
            <a:r>
              <a:rPr lang="en-US" sz="6000" dirty="0"/>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50317 MR JB2 DUSTOFF UH 60 and C130.JPG"/>
          <p:cNvPicPr>
            <a:picLocks noChangeAspect="1"/>
          </p:cNvPicPr>
          <p:nvPr/>
        </p:nvPicPr>
        <p:blipFill>
          <a:blip r:embed="rId2" cstate="print"/>
          <a:srcRect r="9813"/>
          <a:stretch>
            <a:fillRect/>
          </a:stretch>
        </p:blipFill>
        <p:spPr>
          <a:xfrm>
            <a:off x="-1" y="-113270"/>
            <a:ext cx="9144001" cy="6971270"/>
          </a:xfrm>
          <a:prstGeom prst="rect">
            <a:avLst/>
          </a:prstGeom>
        </p:spPr>
      </p:pic>
      <p:sp>
        <p:nvSpPr>
          <p:cNvPr id="5" name="Content Placeholder 2"/>
          <p:cNvSpPr>
            <a:spLocks noGrp="1"/>
          </p:cNvSpPr>
          <p:nvPr>
            <p:ph idx="1"/>
          </p:nvPr>
        </p:nvSpPr>
        <p:spPr>
          <a:xfrm>
            <a:off x="457200" y="2286000"/>
            <a:ext cx="8229600" cy="3306763"/>
          </a:xfrm>
        </p:spPr>
        <p:txBody>
          <a:bodyPr/>
          <a:lstStyle/>
          <a:p>
            <a:pPr marL="0" indent="0">
              <a:buNone/>
            </a:pPr>
            <a:r>
              <a:rPr lang="en-US" sz="2600" b="1" i="1" dirty="0">
                <a:solidFill>
                  <a:schemeClr val="bg1"/>
                </a:solidFill>
              </a:rPr>
              <a:t>“The opinions or assertions contained herein are the private views of the author and are not to be construed as official or as reflecting the views of the Departments of the Army, Air Force, Navy or the Department of Defense.”</a:t>
            </a:r>
          </a:p>
          <a:p>
            <a:pPr marL="0" indent="0">
              <a:buNone/>
            </a:pPr>
            <a:endParaRPr lang="en-US" sz="2600" b="1" i="1" dirty="0">
              <a:solidFill>
                <a:schemeClr val="bg1"/>
              </a:solidFill>
            </a:endParaRPr>
          </a:p>
          <a:p>
            <a:pPr marL="0" indent="0">
              <a:buFontTx/>
              <a:buChar char="-"/>
            </a:pPr>
            <a:r>
              <a:rPr lang="en-US" sz="2600" i="1" dirty="0">
                <a:solidFill>
                  <a:schemeClr val="bg1"/>
                </a:solidFill>
              </a:rPr>
              <a:t>  No disclosures</a:t>
            </a:r>
            <a:r>
              <a:rPr lang="en-US" sz="1000" i="1" dirty="0"/>
              <a:t>                       </a:t>
            </a:r>
            <a:endParaRPr lang="en-US" sz="1200" i="1" dirty="0"/>
          </a:p>
          <a:p>
            <a:pPr marL="0" indent="0">
              <a:buNone/>
            </a:pPr>
            <a:r>
              <a:rPr lang="en-US" b="1" i="1" dirty="0"/>
              <a:t>                             </a:t>
            </a:r>
          </a:p>
        </p:txBody>
      </p:sp>
      <p:sp>
        <p:nvSpPr>
          <p:cNvPr id="4" name="TextBox 3"/>
          <p:cNvSpPr txBox="1"/>
          <p:nvPr/>
        </p:nvSpPr>
        <p:spPr>
          <a:xfrm>
            <a:off x="2883375" y="-76200"/>
            <a:ext cx="3020379" cy="830997"/>
          </a:xfrm>
          <a:prstGeom prst="rect">
            <a:avLst/>
          </a:prstGeom>
          <a:noFill/>
        </p:spPr>
        <p:txBody>
          <a:bodyPr wrap="none" rtlCol="0">
            <a:spAutoFit/>
          </a:bodyPr>
          <a:lstStyle/>
          <a:p>
            <a:r>
              <a:rPr lang="en-US" sz="4800" b="1" dirty="0">
                <a:solidFill>
                  <a:schemeClr val="bg1"/>
                </a:solidFill>
                <a:latin typeface="Times New Roman" pitchFamily="18" charset="0"/>
                <a:cs typeface="Times New Roman" pitchFamily="18" charset="0"/>
              </a:rPr>
              <a:t>Disclaimer</a:t>
            </a:r>
          </a:p>
        </p:txBody>
      </p:sp>
    </p:spTree>
    <p:extLst>
      <p:ext uri="{BB962C8B-B14F-4D97-AF65-F5344CB8AC3E}">
        <p14:creationId xmlns:p14="http://schemas.microsoft.com/office/powerpoint/2010/main" val="3722755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rrowheads="1"/>
          </p:cNvSpPr>
          <p:nvPr>
            <p:ph type="title"/>
          </p:nvPr>
        </p:nvSpPr>
        <p:spPr>
          <a:xfrm>
            <a:off x="1524000" y="76200"/>
            <a:ext cx="7162800" cy="1143000"/>
          </a:xfrm>
        </p:spPr>
        <p:txBody>
          <a:bodyPr/>
          <a:lstStyle/>
          <a:p>
            <a:pPr eaLnBrk="1" hangingPunct="1"/>
            <a:r>
              <a:rPr lang="en-US" sz="4400" dirty="0"/>
              <a:t>LEARNING OBJECTIVES</a:t>
            </a:r>
          </a:p>
        </p:txBody>
      </p:sp>
      <p:sp>
        <p:nvSpPr>
          <p:cNvPr id="30722" name="Rectangle 3"/>
          <p:cNvSpPr>
            <a:spLocks noGrp="1" noChangeArrowheads="1"/>
          </p:cNvSpPr>
          <p:nvPr>
            <p:ph idx="1"/>
          </p:nvPr>
        </p:nvSpPr>
        <p:spPr>
          <a:xfrm>
            <a:off x="76200" y="1600200"/>
            <a:ext cx="8229600" cy="4495800"/>
          </a:xfrm>
        </p:spPr>
        <p:txBody>
          <a:bodyPr/>
          <a:lstStyle/>
          <a:p>
            <a:pPr marL="0" indent="0" algn="ctr" eaLnBrk="1" hangingPunct="1">
              <a:lnSpc>
                <a:spcPct val="90000"/>
              </a:lnSpc>
              <a:buNone/>
            </a:pPr>
            <a:r>
              <a:rPr lang="en-US" sz="3000" b="1" u="sng" dirty="0"/>
              <a:t>Terminal Learning Objective</a:t>
            </a:r>
          </a:p>
          <a:p>
            <a:pPr marL="609600" indent="-609600" eaLnBrk="1" hangingPunct="1">
              <a:lnSpc>
                <a:spcPct val="90000"/>
              </a:lnSpc>
            </a:pPr>
            <a:r>
              <a:rPr lang="en-US" sz="3000" b="1" dirty="0"/>
              <a:t>Perform Tactical Field Care</a:t>
            </a:r>
          </a:p>
          <a:p>
            <a:pPr marL="609600" indent="-609600" eaLnBrk="1" hangingPunct="1">
              <a:lnSpc>
                <a:spcPct val="90000"/>
              </a:lnSpc>
            </a:pPr>
            <a:endParaRPr lang="en-US" sz="3000" b="1" dirty="0"/>
          </a:p>
          <a:p>
            <a:pPr marL="0" indent="0" algn="ctr" eaLnBrk="1" hangingPunct="1">
              <a:lnSpc>
                <a:spcPct val="90000"/>
              </a:lnSpc>
              <a:buNone/>
            </a:pPr>
            <a:r>
              <a:rPr lang="en-US" sz="3000" b="1" u="sng" dirty="0"/>
              <a:t>Enabling Learning Objectives</a:t>
            </a:r>
          </a:p>
          <a:p>
            <a:pPr marL="609600" indent="-609600" eaLnBrk="1" hangingPunct="1">
              <a:lnSpc>
                <a:spcPct val="90000"/>
              </a:lnSpc>
            </a:pPr>
            <a:r>
              <a:rPr lang="en-US" sz="3000" b="1" dirty="0"/>
              <a:t>Identify the importance of perimeter security in tactical field care.</a:t>
            </a:r>
          </a:p>
          <a:p>
            <a:pPr marL="609600" indent="-609600" eaLnBrk="1" hangingPunct="1">
              <a:lnSpc>
                <a:spcPct val="90000"/>
              </a:lnSpc>
            </a:pPr>
            <a:r>
              <a:rPr lang="en-US" sz="3000" b="1" dirty="0"/>
              <a:t>Identify the common causes of altered mental status on the battlefield.</a:t>
            </a:r>
          </a:p>
          <a:p>
            <a:pPr marL="609600" indent="-609600" eaLnBrk="1" hangingPunct="1">
              <a:lnSpc>
                <a:spcPct val="90000"/>
              </a:lnSpc>
            </a:pPr>
            <a:r>
              <a:rPr lang="en-US" sz="3000" b="1" dirty="0"/>
              <a:t>Identify the importance of disarming and securing communications gear of a casualty with altered mental status.</a:t>
            </a:r>
          </a:p>
        </p:txBody>
      </p:sp>
    </p:spTree>
    <p:extLst>
      <p:ext uri="{BB962C8B-B14F-4D97-AF65-F5344CB8AC3E}">
        <p14:creationId xmlns:p14="http://schemas.microsoft.com/office/powerpoint/2010/main" val="19127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228600" y="1600200"/>
            <a:ext cx="8229600" cy="4495800"/>
          </a:xfrm>
        </p:spPr>
        <p:txBody>
          <a:bodyPr/>
          <a:lstStyle/>
          <a:p>
            <a:pPr marL="0" indent="0" algn="ctr" eaLnBrk="1" hangingPunct="1">
              <a:lnSpc>
                <a:spcPct val="90000"/>
              </a:lnSpc>
              <a:buNone/>
            </a:pPr>
            <a:r>
              <a:rPr lang="en-US" sz="3000" b="1" u="sng" dirty="0"/>
              <a:t>Enabling Learning Objectives</a:t>
            </a:r>
          </a:p>
          <a:p>
            <a:pPr marL="609600" indent="-609600" eaLnBrk="1" hangingPunct="1">
              <a:lnSpc>
                <a:spcPct val="90000"/>
              </a:lnSpc>
            </a:pPr>
            <a:r>
              <a:rPr lang="en-US" sz="3000" b="1" dirty="0"/>
              <a:t>Describe the prioritization of treating life-threatening conditions using a tactical trauma assessment sequence such as the MARCH algorithm.</a:t>
            </a:r>
          </a:p>
          <a:p>
            <a:pPr marL="609600" indent="-609600" eaLnBrk="1" hangingPunct="1">
              <a:lnSpc>
                <a:spcPct val="90000"/>
              </a:lnSpc>
            </a:pPr>
            <a:r>
              <a:rPr lang="en-US" sz="3000" b="1" dirty="0"/>
              <a:t>Identify triage considerations in tactical field care.</a:t>
            </a:r>
          </a:p>
          <a:p>
            <a:pPr marL="609600" indent="-609600" eaLnBrk="1" hangingPunct="1">
              <a:lnSpc>
                <a:spcPct val="90000"/>
              </a:lnSpc>
            </a:pPr>
            <a:r>
              <a:rPr lang="en-US" sz="3000" b="1" dirty="0"/>
              <a:t>Determine appropriate treatment techniques for preventable causes of combat death.</a:t>
            </a:r>
          </a:p>
          <a:p>
            <a:pPr marL="609600" indent="-609600" eaLnBrk="1" hangingPunct="1">
              <a:lnSpc>
                <a:spcPct val="90000"/>
              </a:lnSpc>
            </a:pPr>
            <a:r>
              <a:rPr lang="en-US" sz="3000" b="1" dirty="0"/>
              <a:t>Demonstrate a Tactical Trauma Casualty Assessment.</a:t>
            </a:r>
          </a:p>
        </p:txBody>
      </p:sp>
      <p:sp>
        <p:nvSpPr>
          <p:cNvPr id="6" name="Rectangle 2">
            <a:extLst>
              <a:ext uri="{FF2B5EF4-FFF2-40B4-BE49-F238E27FC236}">
                <a16:creationId xmlns:a16="http://schemas.microsoft.com/office/drawing/2014/main" id="{BA1E436F-AF20-4915-B702-842AAEE7A46E}"/>
              </a:ext>
            </a:extLst>
          </p:cNvPr>
          <p:cNvSpPr>
            <a:spLocks noGrp="1" noRot="1" noChangeArrowheads="1"/>
          </p:cNvSpPr>
          <p:nvPr>
            <p:ph type="title"/>
          </p:nvPr>
        </p:nvSpPr>
        <p:spPr>
          <a:xfrm>
            <a:off x="1524000" y="0"/>
            <a:ext cx="7162800" cy="1143000"/>
          </a:xfrm>
        </p:spPr>
        <p:txBody>
          <a:bodyPr/>
          <a:lstStyle/>
          <a:p>
            <a:pPr eaLnBrk="1" hangingPunct="1"/>
            <a:r>
              <a:rPr lang="en-US" sz="4400" dirty="0"/>
              <a:t>LEARNING OBJECTIVES</a:t>
            </a:r>
          </a:p>
        </p:txBody>
      </p:sp>
    </p:spTree>
    <p:extLst>
      <p:ext uri="{BB962C8B-B14F-4D97-AF65-F5344CB8AC3E}">
        <p14:creationId xmlns:p14="http://schemas.microsoft.com/office/powerpoint/2010/main" val="2712805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1828800" y="0"/>
            <a:ext cx="6019800" cy="1143000"/>
          </a:xfrm>
        </p:spPr>
        <p:txBody>
          <a:bodyPr/>
          <a:lstStyle/>
          <a:p>
            <a:pPr eaLnBrk="1" hangingPunct="1"/>
            <a:r>
              <a:rPr lang="en-US" sz="5400" dirty="0">
                <a:ea typeface="ＭＳ Ｐゴシック"/>
                <a:cs typeface="ＭＳ Ｐゴシック"/>
              </a:rPr>
              <a:t>Tactical Field Care</a:t>
            </a:r>
          </a:p>
        </p:txBody>
      </p:sp>
      <p:sp>
        <p:nvSpPr>
          <p:cNvPr id="34818" name="Rectangle 3"/>
          <p:cNvSpPr>
            <a:spLocks noGrp="1" noChangeArrowheads="1"/>
          </p:cNvSpPr>
          <p:nvPr>
            <p:ph idx="1"/>
          </p:nvPr>
        </p:nvSpPr>
        <p:spPr>
          <a:xfrm>
            <a:off x="228600" y="1600200"/>
            <a:ext cx="7772400" cy="4114800"/>
          </a:xfrm>
        </p:spPr>
        <p:txBody>
          <a:bodyPr rtlCol="0">
            <a:normAutofit fontScale="92500" lnSpcReduction="20000"/>
          </a:bodyPr>
          <a:lstStyle/>
          <a:p>
            <a:pPr eaLnBrk="1" fontAlgn="auto" hangingPunct="1">
              <a:spcBef>
                <a:spcPts val="0"/>
              </a:spcBef>
              <a:spcAft>
                <a:spcPts val="0"/>
              </a:spcAft>
              <a:buFont typeface="Arial" pitchFamily="34" charset="0"/>
              <a:buChar char="•"/>
              <a:defRPr/>
            </a:pPr>
            <a:r>
              <a:rPr lang="en-US" b="1" dirty="0">
                <a:ea typeface="ＭＳ Ｐゴシック"/>
                <a:cs typeface="ＭＳ Ｐゴシック"/>
              </a:rPr>
              <a:t>Distinguished from Care Under Fire by:</a:t>
            </a:r>
          </a:p>
          <a:p>
            <a:pPr lvl="1" eaLnBrk="1" fontAlgn="auto" hangingPunct="1">
              <a:spcBef>
                <a:spcPts val="0"/>
              </a:spcBef>
              <a:spcAft>
                <a:spcPts val="0"/>
              </a:spcAft>
              <a:buFont typeface="Arial" pitchFamily="34" charset="0"/>
              <a:buChar char="–"/>
              <a:defRPr/>
            </a:pPr>
            <a:r>
              <a:rPr lang="en-US" sz="3200" b="1" dirty="0">
                <a:ea typeface="ＭＳ Ｐゴシック"/>
              </a:rPr>
              <a:t>A reduced level of hazard from hostile fire </a:t>
            </a:r>
          </a:p>
          <a:p>
            <a:pPr lvl="1" eaLnBrk="1" fontAlgn="auto" hangingPunct="1">
              <a:spcBef>
                <a:spcPts val="0"/>
              </a:spcBef>
              <a:spcAft>
                <a:spcPts val="0"/>
              </a:spcAft>
              <a:buFont typeface="Arial" pitchFamily="34" charset="0"/>
              <a:buChar char="–"/>
              <a:defRPr/>
            </a:pPr>
            <a:r>
              <a:rPr lang="en-US" sz="3200" b="1" dirty="0">
                <a:ea typeface="ＭＳ Ｐゴシック"/>
              </a:rPr>
              <a:t>More time available to provide care based on the tactical situation</a:t>
            </a:r>
          </a:p>
          <a:p>
            <a:pPr eaLnBrk="1" fontAlgn="auto" hangingPunct="1">
              <a:spcBef>
                <a:spcPts val="0"/>
              </a:spcBef>
              <a:spcAft>
                <a:spcPts val="0"/>
              </a:spcAft>
              <a:buFont typeface="Arial" pitchFamily="34" charset="0"/>
              <a:buChar char="•"/>
              <a:defRPr/>
            </a:pPr>
            <a:r>
              <a:rPr lang="en-US" b="1" dirty="0">
                <a:ea typeface="ＭＳ Ｐゴシック"/>
                <a:cs typeface="ＭＳ Ｐゴシック"/>
              </a:rPr>
              <a:t>Medical gear is still limited to that carried by the medic or corpsman</a:t>
            </a:r>
          </a:p>
          <a:p>
            <a:pPr marL="0" indent="0" eaLnBrk="1" fontAlgn="auto" hangingPunct="1">
              <a:spcBef>
                <a:spcPts val="0"/>
              </a:spcBef>
              <a:spcAft>
                <a:spcPts val="0"/>
              </a:spcAft>
              <a:buFont typeface="Arial" pitchFamily="34" charset="0"/>
              <a:buNone/>
              <a:defRPr/>
            </a:pPr>
            <a:r>
              <a:rPr lang="en-US" b="1" dirty="0">
                <a:ea typeface="ＭＳ Ｐゴシック"/>
                <a:cs typeface="ＭＳ Ｐゴシック"/>
              </a:rPr>
              <a:t>    or unit members (may </a:t>
            </a:r>
          </a:p>
          <a:p>
            <a:pPr marL="0" indent="0" eaLnBrk="1" fontAlgn="auto" hangingPunct="1">
              <a:spcBef>
                <a:spcPts val="0"/>
              </a:spcBef>
              <a:spcAft>
                <a:spcPts val="0"/>
              </a:spcAft>
              <a:buFont typeface="Arial" pitchFamily="34" charset="0"/>
              <a:buNone/>
              <a:defRPr/>
            </a:pPr>
            <a:r>
              <a:rPr lang="en-US" b="1" dirty="0">
                <a:ea typeface="ＭＳ Ｐゴシック"/>
                <a:cs typeface="ＭＳ Ｐゴシック"/>
              </a:rPr>
              <a:t>    include gear in tactical </a:t>
            </a:r>
          </a:p>
          <a:p>
            <a:pPr marL="0" indent="0" eaLnBrk="1" fontAlgn="auto" hangingPunct="1">
              <a:spcBef>
                <a:spcPts val="0"/>
              </a:spcBef>
              <a:spcAft>
                <a:spcPts val="0"/>
              </a:spcAft>
              <a:buFont typeface="Arial" pitchFamily="34" charset="0"/>
              <a:buNone/>
              <a:defRPr/>
            </a:pPr>
            <a:r>
              <a:rPr lang="en-US" b="1" dirty="0">
                <a:ea typeface="ＭＳ Ｐゴシック"/>
                <a:cs typeface="ＭＳ Ｐゴシック"/>
              </a:rPr>
              <a:t>    vehicles)</a:t>
            </a:r>
          </a:p>
          <a:p>
            <a:pPr eaLnBrk="1" fontAlgn="auto" hangingPunct="1">
              <a:spcAft>
                <a:spcPts val="0"/>
              </a:spcAft>
              <a:buFont typeface="Arial" pitchFamily="34" charset="0"/>
              <a:buChar char="•"/>
              <a:defRPr/>
            </a:pPr>
            <a:endParaRPr lang="en-US" dirty="0">
              <a:ea typeface="ＭＳ Ｐゴシック"/>
              <a:cs typeface="ＭＳ Ｐゴシック"/>
            </a:endParaRPr>
          </a:p>
        </p:txBody>
      </p:sp>
      <p:pic>
        <p:nvPicPr>
          <p:cNvPr id="37891" name="Picture 4" descr="DL 100110f PRT Afg 2.jpg"/>
          <p:cNvPicPr>
            <a:picLocks noChangeAspect="1"/>
          </p:cNvPicPr>
          <p:nvPr/>
        </p:nvPicPr>
        <p:blipFill>
          <a:blip r:embed="rId3" cstate="print"/>
          <a:srcRect/>
          <a:stretch>
            <a:fillRect/>
          </a:stretch>
        </p:blipFill>
        <p:spPr bwMode="auto">
          <a:xfrm>
            <a:off x="5257800" y="4276725"/>
            <a:ext cx="3871913" cy="2581275"/>
          </a:xfrm>
          <a:prstGeom prst="rect">
            <a:avLst/>
          </a:prstGeom>
          <a:noFill/>
          <a:ln w="25400">
            <a:solidFill>
              <a:schemeClr val="accent1"/>
            </a:solid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noChangeArrowheads="1"/>
          </p:cNvSpPr>
          <p:nvPr>
            <p:ph idx="1"/>
          </p:nvPr>
        </p:nvSpPr>
        <p:spPr>
          <a:xfrm>
            <a:off x="304800" y="1722437"/>
            <a:ext cx="8229600" cy="4525963"/>
          </a:xfrm>
        </p:spPr>
        <p:txBody>
          <a:bodyPr/>
          <a:lstStyle/>
          <a:p>
            <a:pPr eaLnBrk="1" hangingPunct="1">
              <a:lnSpc>
                <a:spcPct val="90000"/>
              </a:lnSpc>
            </a:pPr>
            <a:r>
              <a:rPr lang="en-US" b="1" dirty="0">
                <a:ea typeface="ＭＳ Ｐゴシック"/>
                <a:cs typeface="ＭＳ Ｐゴシック"/>
              </a:rPr>
              <a:t>May consist of rapid treatment of the most serious wounds with the expectation of a re-engagement with hostile forces at any moment, </a:t>
            </a:r>
            <a:r>
              <a:rPr lang="en-US" b="1" i="1" dirty="0">
                <a:ea typeface="ＭＳ Ｐゴシック"/>
                <a:cs typeface="ＭＳ Ｐゴシック"/>
              </a:rPr>
              <a:t>or</a:t>
            </a:r>
          </a:p>
          <a:p>
            <a:pPr eaLnBrk="1" hangingPunct="1">
              <a:lnSpc>
                <a:spcPct val="90000"/>
              </a:lnSpc>
            </a:pPr>
            <a:r>
              <a:rPr lang="en-US" b="1" dirty="0">
                <a:ea typeface="ＭＳ Ｐゴシック"/>
                <a:cs typeface="ＭＳ Ｐゴシック"/>
              </a:rPr>
              <a:t>There may be ample time to render whatever care is possible in the field.</a:t>
            </a:r>
          </a:p>
          <a:p>
            <a:pPr eaLnBrk="1" hangingPunct="1">
              <a:lnSpc>
                <a:spcPct val="90000"/>
              </a:lnSpc>
            </a:pPr>
            <a:r>
              <a:rPr lang="en-US" b="1" dirty="0">
                <a:ea typeface="ＭＳ Ｐゴシック"/>
                <a:cs typeface="ＭＳ Ｐゴシック"/>
              </a:rPr>
              <a:t>Time to evacuation may vary from minutes to several hours or longer.</a:t>
            </a:r>
          </a:p>
          <a:p>
            <a:pPr eaLnBrk="1" hangingPunct="1">
              <a:lnSpc>
                <a:spcPct val="90000"/>
              </a:lnSpc>
            </a:pPr>
            <a:endParaRPr lang="en-US" dirty="0">
              <a:ea typeface="ＭＳ Ｐゴシック"/>
              <a:cs typeface="ＭＳ Ｐゴシック"/>
            </a:endParaRPr>
          </a:p>
        </p:txBody>
      </p:sp>
      <p:sp>
        <p:nvSpPr>
          <p:cNvPr id="39938" name="Rectangle 2"/>
          <p:cNvSpPr>
            <a:spLocks noGrp="1" noChangeArrowheads="1"/>
          </p:cNvSpPr>
          <p:nvPr>
            <p:ph type="title"/>
          </p:nvPr>
        </p:nvSpPr>
        <p:spPr>
          <a:xfrm>
            <a:off x="1828800" y="0"/>
            <a:ext cx="6019800" cy="1143000"/>
          </a:xfrm>
        </p:spPr>
        <p:txBody>
          <a:bodyPr/>
          <a:lstStyle/>
          <a:p>
            <a:pPr eaLnBrk="1" hangingPunct="1"/>
            <a:r>
              <a:rPr lang="en-US" sz="5400" dirty="0">
                <a:ea typeface="ＭＳ Ｐゴシック"/>
                <a:cs typeface="ＭＳ Ｐゴシック"/>
              </a:rPr>
              <a:t>Tactical Field Care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4"/>
          <p:cNvSpPr>
            <a:spLocks noGrp="1" noChangeArrowheads="1"/>
          </p:cNvSpPr>
          <p:nvPr>
            <p:ph type="title"/>
          </p:nvPr>
        </p:nvSpPr>
        <p:spPr>
          <a:xfrm>
            <a:off x="1066800" y="304800"/>
            <a:ext cx="7543800" cy="1676400"/>
          </a:xfrm>
        </p:spPr>
        <p:txBody>
          <a:bodyPr rtlCol="0">
            <a:noAutofit/>
          </a:bodyPr>
          <a:lstStyle/>
          <a:p>
            <a:pPr eaLnBrk="1" fontAlgn="auto" hangingPunct="1">
              <a:spcAft>
                <a:spcPts val="0"/>
              </a:spcAft>
              <a:defRPr/>
            </a:pPr>
            <a:r>
              <a:rPr lang="en-US" dirty="0">
                <a:ea typeface="ＭＳ Ｐゴシック"/>
                <a:cs typeface="ＭＳ Ｐゴシック"/>
              </a:rPr>
              <a:t>Battlefield Priorities </a:t>
            </a:r>
            <a:br>
              <a:rPr lang="en-US" dirty="0">
                <a:ea typeface="ＭＳ Ｐゴシック"/>
                <a:cs typeface="ＭＳ Ｐゴシック"/>
              </a:rPr>
            </a:br>
            <a:r>
              <a:rPr lang="en-US" dirty="0">
                <a:ea typeface="ＭＳ Ｐゴシック"/>
                <a:cs typeface="ＭＳ Ｐゴシック"/>
              </a:rPr>
              <a:t>in the </a:t>
            </a:r>
            <a:br>
              <a:rPr lang="en-US" dirty="0">
                <a:ea typeface="ＭＳ Ｐゴシック"/>
                <a:cs typeface="ＭＳ Ｐゴシック"/>
              </a:rPr>
            </a:br>
            <a:r>
              <a:rPr lang="en-US" dirty="0">
                <a:ea typeface="ＭＳ Ｐゴシック"/>
                <a:cs typeface="ＭＳ Ｐゴシック"/>
              </a:rPr>
              <a:t>Tactical Field Care Phase</a:t>
            </a:r>
          </a:p>
        </p:txBody>
      </p:sp>
      <p:sp>
        <p:nvSpPr>
          <p:cNvPr id="38914" name="Rectangle 5"/>
          <p:cNvSpPr>
            <a:spLocks noGrp="1" noChangeArrowheads="1"/>
          </p:cNvSpPr>
          <p:nvPr>
            <p:ph idx="1"/>
          </p:nvPr>
        </p:nvSpPr>
        <p:spPr>
          <a:xfrm>
            <a:off x="304800" y="2743200"/>
            <a:ext cx="8382000" cy="3733800"/>
          </a:xfrm>
        </p:spPr>
        <p:txBody>
          <a:bodyPr rtlCol="0">
            <a:normAutofit/>
          </a:bodyPr>
          <a:lstStyle/>
          <a:p>
            <a:pPr eaLnBrk="1" fontAlgn="auto" hangingPunct="1">
              <a:lnSpc>
                <a:spcPct val="80000"/>
              </a:lnSpc>
              <a:spcAft>
                <a:spcPts val="0"/>
              </a:spcAft>
              <a:buFont typeface="Arial" pitchFamily="34" charset="0"/>
              <a:buChar char="•"/>
              <a:defRPr/>
            </a:pPr>
            <a:r>
              <a:rPr lang="en-US" sz="2800" b="1" dirty="0">
                <a:ea typeface="ＭＳ Ｐゴシック"/>
                <a:cs typeface="ＭＳ Ｐゴシック"/>
              </a:rPr>
              <a:t>The TFC presentations cover the care to be recommended in TFC.</a:t>
            </a:r>
          </a:p>
          <a:p>
            <a:pPr eaLnBrk="1" fontAlgn="auto" hangingPunct="1">
              <a:lnSpc>
                <a:spcPct val="80000"/>
              </a:lnSpc>
              <a:spcAft>
                <a:spcPts val="0"/>
              </a:spcAft>
              <a:buNone/>
              <a:defRPr/>
            </a:pPr>
            <a:endParaRPr lang="en-US" sz="2800" b="1" dirty="0">
              <a:ea typeface="ＭＳ Ｐゴシック"/>
              <a:cs typeface="ＭＳ Ｐゴシック"/>
            </a:endParaRPr>
          </a:p>
          <a:p>
            <a:pPr eaLnBrk="1" fontAlgn="auto" hangingPunct="1">
              <a:lnSpc>
                <a:spcPct val="80000"/>
              </a:lnSpc>
              <a:spcAft>
                <a:spcPts val="0"/>
              </a:spcAft>
              <a:buFont typeface="Arial" pitchFamily="34" charset="0"/>
              <a:buChar char="•"/>
              <a:defRPr/>
            </a:pPr>
            <a:r>
              <a:rPr lang="en-US" sz="2800" b="1" dirty="0">
                <a:ea typeface="ＭＳ Ｐゴシック"/>
                <a:cs typeface="ＭＳ Ｐゴシック"/>
              </a:rPr>
              <a:t>You must deal with your tactical situation and your casualties.</a:t>
            </a:r>
          </a:p>
          <a:p>
            <a:pPr eaLnBrk="1" fontAlgn="auto" hangingPunct="1">
              <a:lnSpc>
                <a:spcPct val="80000"/>
              </a:lnSpc>
              <a:spcAft>
                <a:spcPts val="0"/>
              </a:spcAft>
              <a:buFont typeface="Arial" pitchFamily="34" charset="0"/>
              <a:buChar char="•"/>
              <a:defRPr/>
            </a:pPr>
            <a:endParaRPr lang="en-US" sz="2800" b="1" dirty="0">
              <a:ea typeface="ＭＳ Ｐゴシック"/>
              <a:cs typeface="ＭＳ Ｐゴシック"/>
            </a:endParaRPr>
          </a:p>
          <a:p>
            <a:pPr eaLnBrk="1" fontAlgn="auto" hangingPunct="1">
              <a:lnSpc>
                <a:spcPct val="80000"/>
              </a:lnSpc>
              <a:spcAft>
                <a:spcPts val="0"/>
              </a:spcAft>
              <a:buFont typeface="Arial" pitchFamily="34" charset="0"/>
              <a:buChar char="•"/>
              <a:defRPr/>
            </a:pPr>
            <a:r>
              <a:rPr lang="en-US" sz="2800" b="1" dirty="0">
                <a:ea typeface="ＭＳ Ｐゴシック"/>
                <a:cs typeface="ＭＳ Ｐゴシック"/>
              </a:rPr>
              <a:t>The sequence of care in TFC is compatible with the MARCH algorithm found in the USSOCOM Tactical Trauma Protocols.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0" y="76200"/>
            <a:ext cx="6324600" cy="1143000"/>
          </a:xfrm>
        </p:spPr>
        <p:txBody>
          <a:bodyPr/>
          <a:lstStyle/>
          <a:p>
            <a:r>
              <a:rPr lang="en-US" sz="4800" dirty="0"/>
              <a:t>MARCH</a:t>
            </a:r>
          </a:p>
        </p:txBody>
      </p:sp>
      <p:sp>
        <p:nvSpPr>
          <p:cNvPr id="44034" name="Content Placeholder 2"/>
          <p:cNvSpPr>
            <a:spLocks noGrp="1"/>
          </p:cNvSpPr>
          <p:nvPr>
            <p:ph idx="1"/>
          </p:nvPr>
        </p:nvSpPr>
        <p:spPr>
          <a:xfrm>
            <a:off x="304800" y="1905000"/>
            <a:ext cx="8229600" cy="4267200"/>
          </a:xfrm>
        </p:spPr>
        <p:txBody>
          <a:bodyPr/>
          <a:lstStyle/>
          <a:p>
            <a:r>
              <a:rPr lang="en-US" b="1" u="sng" dirty="0">
                <a:solidFill>
                  <a:srgbClr val="FF0000"/>
                </a:solidFill>
              </a:rPr>
              <a:t>M</a:t>
            </a:r>
            <a:r>
              <a:rPr lang="en-US" b="1" dirty="0"/>
              <a:t>assive hemorrhage – control life-threatening bleeding.</a:t>
            </a:r>
          </a:p>
          <a:p>
            <a:r>
              <a:rPr lang="en-US" b="1" u="sng" dirty="0">
                <a:solidFill>
                  <a:srgbClr val="FF0000"/>
                </a:solidFill>
              </a:rPr>
              <a:t>A</a:t>
            </a:r>
            <a:r>
              <a:rPr lang="en-US" b="1" dirty="0"/>
              <a:t>irway – establish and maintain a patent airway.</a:t>
            </a:r>
          </a:p>
          <a:p>
            <a:r>
              <a:rPr lang="en-US" b="1" u="sng" dirty="0">
                <a:solidFill>
                  <a:srgbClr val="FF0000"/>
                </a:solidFill>
              </a:rPr>
              <a:t>R</a:t>
            </a:r>
            <a:r>
              <a:rPr lang="en-US" b="1" dirty="0"/>
              <a:t>espiration – decompress suspected tension pneumothorax, seal open chest wounds, and support ventilation/oxygenation as required.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Content Placeholder 2"/>
          <p:cNvSpPr>
            <a:spLocks noGrp="1"/>
          </p:cNvSpPr>
          <p:nvPr>
            <p:ph idx="1"/>
          </p:nvPr>
        </p:nvSpPr>
        <p:spPr>
          <a:xfrm>
            <a:off x="457200" y="2057400"/>
            <a:ext cx="8229600" cy="3657600"/>
          </a:xfrm>
        </p:spPr>
        <p:txBody>
          <a:bodyPr/>
          <a:lstStyle/>
          <a:p>
            <a:r>
              <a:rPr lang="en-US" b="1" u="sng" dirty="0">
                <a:solidFill>
                  <a:srgbClr val="FF0000"/>
                </a:solidFill>
              </a:rPr>
              <a:t>C</a:t>
            </a:r>
            <a:r>
              <a:rPr lang="en-US" b="1" dirty="0"/>
              <a:t>irculation – establish IV/IO access and administer fluids as required to treat shock.</a:t>
            </a:r>
          </a:p>
          <a:p>
            <a:endParaRPr lang="en-US" b="1" dirty="0"/>
          </a:p>
          <a:p>
            <a:r>
              <a:rPr lang="en-US" b="1" u="sng" dirty="0">
                <a:solidFill>
                  <a:srgbClr val="FF0000"/>
                </a:solidFill>
              </a:rPr>
              <a:t>H</a:t>
            </a:r>
            <a:r>
              <a:rPr lang="en-US" b="1" dirty="0"/>
              <a:t>ead injury/</a:t>
            </a:r>
            <a:r>
              <a:rPr lang="en-US" b="1" u="sng" dirty="0">
                <a:solidFill>
                  <a:srgbClr val="FF0000"/>
                </a:solidFill>
              </a:rPr>
              <a:t>H</a:t>
            </a:r>
            <a:r>
              <a:rPr lang="en-US" b="1" dirty="0"/>
              <a:t>ypothermia – prevent/treat hypotension and hypoxia to prevent worsening of traumatic brain injury and prevent/treat hypothermia.</a:t>
            </a:r>
          </a:p>
        </p:txBody>
      </p:sp>
      <p:sp>
        <p:nvSpPr>
          <p:cNvPr id="46082" name="Title 1"/>
          <p:cNvSpPr>
            <a:spLocks noGrp="1"/>
          </p:cNvSpPr>
          <p:nvPr>
            <p:ph type="title"/>
          </p:nvPr>
        </p:nvSpPr>
        <p:spPr>
          <a:xfrm>
            <a:off x="1524000" y="76200"/>
            <a:ext cx="6324600" cy="1143000"/>
          </a:xfrm>
        </p:spPr>
        <p:txBody>
          <a:bodyPr/>
          <a:lstStyle/>
          <a:p>
            <a:r>
              <a:rPr lang="en-US" sz="4800" dirty="0"/>
              <a:t>MARCH</a:t>
            </a:r>
          </a:p>
        </p:txBody>
      </p:sp>
    </p:spTree>
  </p:cSld>
  <p:clrMapOvr>
    <a:masterClrMapping/>
  </p:clrMapOvr>
</p:sld>
</file>

<file path=ppt/theme/theme1.xml><?xml version="1.0" encoding="utf-8"?>
<a:theme xmlns:a="http://schemas.openxmlformats.org/drawingml/2006/main" name="TCC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TCCC</Template>
  <TotalTime>0</TotalTime>
  <Words>792</Words>
  <Application>Microsoft Office PowerPoint</Application>
  <PresentationFormat>On-screen Show (4:3)</PresentationFormat>
  <Paragraphs>88</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ＭＳ Ｐゴシック</vt:lpstr>
      <vt:lpstr>Arial</vt:lpstr>
      <vt:lpstr>Times New Roman</vt:lpstr>
      <vt:lpstr>Wingdings</vt:lpstr>
      <vt:lpstr>TCCC</vt:lpstr>
      <vt:lpstr>Tactical Combat Casualty Care for Medical Personnel August 2018  (Based on TCCC-MP Guidelines 180801)</vt:lpstr>
      <vt:lpstr>PowerPoint Presentation</vt:lpstr>
      <vt:lpstr>LEARNING OBJECTIVES</vt:lpstr>
      <vt:lpstr>LEARNING OBJECTIVES</vt:lpstr>
      <vt:lpstr>Tactical Field Care</vt:lpstr>
      <vt:lpstr>Tactical Field Care</vt:lpstr>
      <vt:lpstr>Battlefield Priorities  in the  Tactical Field Care Phase</vt:lpstr>
      <vt:lpstr>MARCH</vt:lpstr>
      <vt:lpstr>MARCH</vt:lpstr>
      <vt:lpstr>Tactical Field Care  Guidelines</vt:lpstr>
      <vt:lpstr>Tactical Field Care  Guidelines</vt:lpstr>
      <vt:lpstr>Manage Casualties with Altered Mental Status</vt:lpstr>
      <vt:lpstr>Questions?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Tactical Field Care</dc:title>
  <dc:subject>Tactical Field Care</dc:subject>
  <dc:creator/>
  <cp:lastModifiedBy/>
  <cp:revision>418</cp:revision>
  <dcterms:created xsi:type="dcterms:W3CDTF">2010-03-28T18:26:33Z</dcterms:created>
  <dcterms:modified xsi:type="dcterms:W3CDTF">2018-07-20T21:18:02Z</dcterms:modified>
  <cp:category>TCCC</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5939812</vt:lpwstr>
  </property>
  <property fmtid="{D5CDD505-2E9C-101B-9397-08002B2CF9AE}" pid="3" name="NXPowerLiteSettings">
    <vt:lpwstr>F7000400038000</vt:lpwstr>
  </property>
  <property fmtid="{D5CDD505-2E9C-101B-9397-08002B2CF9AE}" pid="4" name="NXPowerLiteVersion">
    <vt:lpwstr>D5.0.8</vt:lpwstr>
  </property>
  <property fmtid="{D5CDD505-2E9C-101B-9397-08002B2CF9AE}" pid="5" name="NXTAG2">
    <vt:lpwstr>00080014600000000000010242200207f6000400038000</vt:lpwstr>
  </property>
</Properties>
</file>