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3" r:id="rId1"/>
  </p:sldMasterIdLst>
  <p:notesMasterIdLst>
    <p:notesMasterId r:id="rId11"/>
  </p:notesMasterIdLst>
  <p:handoutMasterIdLst>
    <p:handoutMasterId r:id="rId12"/>
  </p:handoutMasterIdLst>
  <p:sldIdLst>
    <p:sldId id="1265" r:id="rId2"/>
    <p:sldId id="1274" r:id="rId3"/>
    <p:sldId id="1268" r:id="rId4"/>
    <p:sldId id="746" r:id="rId5"/>
    <p:sldId id="747" r:id="rId6"/>
    <p:sldId id="1273" r:id="rId7"/>
    <p:sldId id="1272" r:id="rId8"/>
    <p:sldId id="311" r:id="rId9"/>
    <p:sldId id="1266" r:id="rId10"/>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8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8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8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800" kern="1200">
        <a:solidFill>
          <a:schemeClr val="tx1"/>
        </a:solidFill>
        <a:latin typeface="Times New Roman" pitchFamily="18"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orient="horz" pos="288">
          <p15:clr>
            <a:srgbClr val="A4A3A4"/>
          </p15:clr>
        </p15:guide>
        <p15:guide id="3" orient="horz" pos="4128">
          <p15:clr>
            <a:srgbClr val="A4A3A4"/>
          </p15:clr>
        </p15:guide>
        <p15:guide id="4" pos="5424">
          <p15:clr>
            <a:srgbClr val="A4A3A4"/>
          </p15:clr>
        </p15:guide>
        <p15:guide id="5" pos="288">
          <p15:clr>
            <a:srgbClr val="A4A3A4"/>
          </p15:clr>
        </p15:guide>
        <p15:guide id="6"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69696"/>
    <a:srgbClr val="339966"/>
    <a:srgbClr val="141400"/>
    <a:srgbClr val="333399"/>
    <a:srgbClr val="FF3300"/>
    <a:srgbClr val="99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294" autoAdjust="0"/>
    <p:restoredTop sz="64594" autoAdjust="0"/>
  </p:normalViewPr>
  <p:slideViewPr>
    <p:cSldViewPr>
      <p:cViewPr varScale="1">
        <p:scale>
          <a:sx n="51" d="100"/>
          <a:sy n="51" d="100"/>
        </p:scale>
        <p:origin x="78" y="492"/>
      </p:cViewPr>
      <p:guideLst>
        <p:guide orient="horz" pos="2160"/>
        <p:guide orient="horz" pos="288"/>
        <p:guide orient="horz" pos="4128"/>
        <p:guide pos="5424"/>
        <p:guide pos="288"/>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52" d="100"/>
          <a:sy n="52" d="100"/>
        </p:scale>
        <p:origin x="-9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ea typeface="ＭＳ Ｐゴシック"/>
                <a:cs typeface="ＭＳ Ｐゴシック"/>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ea typeface="ＭＳ Ｐゴシック"/>
                <a:cs typeface="ＭＳ Ｐゴシック"/>
              </a:defRPr>
            </a:lvl1pPr>
          </a:lstStyle>
          <a:p>
            <a:pPr>
              <a:defRPr/>
            </a:pPr>
            <a:fld id="{27F54BF6-82D7-4F75-B57D-85D73D994FDF}" type="datetimeFigureOut">
              <a:rPr lang="en-US"/>
              <a:pPr>
                <a:defRPr/>
              </a:pPr>
              <a:t>7/23/2018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ea typeface="ＭＳ Ｐゴシック"/>
                <a:cs typeface="ＭＳ Ｐゴシック"/>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ea typeface="ＭＳ Ｐゴシック"/>
                <a:cs typeface="ＭＳ Ｐゴシック"/>
              </a:defRPr>
            </a:lvl1pPr>
          </a:lstStyle>
          <a:p>
            <a:pPr>
              <a:defRPr/>
            </a:pPr>
            <a:fld id="{346928C8-B6B4-41A7-8152-FA673DE9CFAD}" type="slidenum">
              <a:rPr lang="en-US"/>
              <a:pPr>
                <a:defRPr/>
              </a:pPr>
              <a:t>‹#›</a:t>
            </a:fld>
            <a:endParaRPr lang="en-US" dirty="0"/>
          </a:p>
        </p:txBody>
      </p:sp>
    </p:spTree>
    <p:extLst>
      <p:ext uri="{BB962C8B-B14F-4D97-AF65-F5344CB8AC3E}">
        <p14:creationId xmlns:p14="http://schemas.microsoft.com/office/powerpoint/2010/main" val="25003619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SzTx/>
              <a:buFontTx/>
              <a:buNone/>
              <a:defRPr sz="1200">
                <a:latin typeface="Arial" charset="0"/>
                <a:ea typeface="ＭＳ Ｐゴシック" charset="-128"/>
                <a:cs typeface="+mn-cs"/>
              </a:defRPr>
            </a:lvl1pPr>
          </a:lstStyle>
          <a:p>
            <a:pPr>
              <a:defRPr/>
            </a:pPr>
            <a:fld id="{9BE15AB0-0931-4C77-9141-FAC3118161B0}" type="slidenum">
              <a:rPr lang="en-US"/>
              <a:pPr>
                <a:defRPr/>
              </a:pPr>
              <a:t>‹#›</a:t>
            </a:fld>
            <a:endParaRPr lang="en-US" dirty="0"/>
          </a:p>
        </p:txBody>
      </p:sp>
    </p:spTree>
    <p:extLst>
      <p:ext uri="{BB962C8B-B14F-4D97-AF65-F5344CB8AC3E}">
        <p14:creationId xmlns:p14="http://schemas.microsoft.com/office/powerpoint/2010/main" val="197621202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302568FA-3277-4AE8-A302-6769DE8AA9DE}" type="slidenum">
              <a:rPr lang="en-US" smtClean="0">
                <a:ea typeface="ＭＳ Ｐゴシック"/>
                <a:cs typeface="ＭＳ Ｐゴシック"/>
              </a:rPr>
              <a:pPr/>
              <a:t>1</a:t>
            </a:fld>
            <a:endParaRPr lang="en-US" dirty="0">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Let’s talk about hypothermia prevention.</a:t>
            </a:r>
          </a:p>
        </p:txBody>
      </p:sp>
    </p:spTree>
    <p:extLst>
      <p:ext uri="{BB962C8B-B14F-4D97-AF65-F5344CB8AC3E}">
        <p14:creationId xmlns:p14="http://schemas.microsoft.com/office/powerpoint/2010/main" val="659470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disclaimer.</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a:t>
            </a:fld>
            <a:endParaRPr lang="en-US" dirty="0"/>
          </a:p>
        </p:txBody>
      </p:sp>
    </p:spTree>
    <p:extLst>
      <p:ext uri="{BB962C8B-B14F-4D97-AF65-F5344CB8AC3E}">
        <p14:creationId xmlns:p14="http://schemas.microsoft.com/office/powerpoint/2010/main" val="93821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322108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Rot="1" noChangeAspect="1" noChangeArrowheads="1" noTextEdit="1"/>
          </p:cNvSpPr>
          <p:nvPr>
            <p:ph type="sldImg"/>
          </p:nvPr>
        </p:nvSpPr>
        <p:spPr>
          <a:ln/>
        </p:spPr>
      </p:sp>
      <p:sp>
        <p:nvSpPr>
          <p:cNvPr id="374786" name="Rectangle 3"/>
          <p:cNvSpPr>
            <a:spLocks noGrp="1" noChangeArrowheads="1"/>
          </p:cNvSpPr>
          <p:nvPr>
            <p:ph type="body" idx="1"/>
          </p:nvPr>
        </p:nvSpPr>
        <p:spPr>
          <a:noFill/>
          <a:ln/>
        </p:spPr>
        <p:txBody>
          <a:bodyPr/>
          <a:lstStyle/>
          <a:p>
            <a:r>
              <a:rPr lang="en-US" dirty="0">
                <a:ea typeface="ＭＳ Ｐゴシック"/>
                <a:cs typeface="ＭＳ Ｐゴシック"/>
              </a:rPr>
              <a:t>Read the guidelines.</a:t>
            </a:r>
          </a:p>
        </p:txBody>
      </p:sp>
    </p:spTree>
    <p:extLst>
      <p:ext uri="{BB962C8B-B14F-4D97-AF65-F5344CB8AC3E}">
        <p14:creationId xmlns:p14="http://schemas.microsoft.com/office/powerpoint/2010/main" val="944180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ln/>
        </p:spPr>
      </p:sp>
      <p:sp>
        <p:nvSpPr>
          <p:cNvPr id="376834" name="Rectangle 3"/>
          <p:cNvSpPr>
            <a:spLocks noGrp="1" noChangeArrowheads="1"/>
          </p:cNvSpPr>
          <p:nvPr>
            <p:ph type="body" idx="1"/>
          </p:nvPr>
        </p:nvSpPr>
        <p:spPr>
          <a:noFill/>
          <a:ln/>
        </p:spPr>
        <p:txBody>
          <a:bodyPr/>
          <a:lstStyle/>
          <a:p>
            <a:r>
              <a:rPr lang="en-US" dirty="0">
                <a:ea typeface="ＭＳ Ｐゴシック"/>
                <a:cs typeface="ＭＳ Ｐゴシック"/>
              </a:rPr>
              <a:t>Read the guidelines.</a:t>
            </a:r>
          </a:p>
        </p:txBody>
      </p:sp>
    </p:spTree>
    <p:extLst>
      <p:ext uri="{BB962C8B-B14F-4D97-AF65-F5344CB8AC3E}">
        <p14:creationId xmlns:p14="http://schemas.microsoft.com/office/powerpoint/2010/main" val="107860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Slide Image Placeholder 1"/>
          <p:cNvSpPr>
            <a:spLocks noGrp="1" noRot="1" noChangeAspect="1" noTextEdit="1"/>
          </p:cNvSpPr>
          <p:nvPr>
            <p:ph type="sldImg"/>
          </p:nvPr>
        </p:nvSpPr>
        <p:spPr>
          <a:ln/>
        </p:spPr>
      </p:sp>
      <p:sp>
        <p:nvSpPr>
          <p:cNvPr id="385026" name="Notes Placeholder 2"/>
          <p:cNvSpPr>
            <a:spLocks noGrp="1"/>
          </p:cNvSpPr>
          <p:nvPr>
            <p:ph type="body" idx="1"/>
          </p:nvPr>
        </p:nvSpPr>
        <p:spPr>
          <a:noFill/>
          <a:ln/>
        </p:spPr>
        <p:txBody>
          <a:bodyPr/>
          <a:lstStyle/>
          <a:p>
            <a:r>
              <a:rPr lang="en-US" dirty="0">
                <a:ea typeface="ＭＳ Ｐゴシック"/>
                <a:cs typeface="ＭＳ Ｐゴシック"/>
              </a:rPr>
              <a:t>This is the Hypothermia Prevention and Management Kit with a Ready-Heat Blanket and a Heat Reflective Shell. The HRS will help to retain the heat produced by the Ready-Heat blanket. It has an incorporated hood and Velcro closures down each side to allow exposure of an arm or a leg. Such exposure allows the medic to attend to IVs and tourniquets.</a:t>
            </a:r>
          </a:p>
        </p:txBody>
      </p:sp>
      <p:sp>
        <p:nvSpPr>
          <p:cNvPr id="38502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388D180-A742-4EC9-9B08-5435E5C3B764}" type="slidenum">
              <a:rPr lang="en-US" sz="1200">
                <a:latin typeface="Arial" charset="0"/>
              </a:rPr>
              <a:pPr algn="r"/>
              <a:t>6</a:t>
            </a:fld>
            <a:endParaRPr lang="en-US" sz="1200" dirty="0">
              <a:latin typeface="Arial" charset="0"/>
            </a:endParaRPr>
          </a:p>
        </p:txBody>
      </p:sp>
    </p:spTree>
    <p:extLst>
      <p:ext uri="{BB962C8B-B14F-4D97-AF65-F5344CB8AC3E}">
        <p14:creationId xmlns:p14="http://schemas.microsoft.com/office/powerpoint/2010/main" val="1766001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p:spPr>
        <p:txBody>
          <a:bodyPr/>
          <a:lstStyle/>
          <a:p>
            <a:fld id="{2E25A754-5177-45D5-840C-03F39211663E}" type="slidenum">
              <a:rPr lang="en-US" smtClean="0">
                <a:ea typeface="ＭＳ Ｐゴシック"/>
                <a:cs typeface="ＭＳ Ｐゴシック"/>
              </a:rPr>
              <a:pPr/>
              <a:t>7</a:t>
            </a:fld>
            <a:endParaRPr lang="en-US" dirty="0">
              <a:ea typeface="ＭＳ Ｐゴシック"/>
              <a:cs typeface="ＭＳ Ｐゴシック"/>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Click on the photo to play the video.</a:t>
            </a:r>
          </a:p>
        </p:txBody>
      </p:sp>
    </p:spTree>
    <p:extLst>
      <p:ext uri="{BB962C8B-B14F-4D97-AF65-F5344CB8AC3E}">
        <p14:creationId xmlns:p14="http://schemas.microsoft.com/office/powerpoint/2010/main" val="821943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p:spPr>
        <p:txBody>
          <a:bodyPr/>
          <a:lstStyle/>
          <a:p>
            <a:fld id="{2E25A754-5177-45D5-840C-03F39211663E}" type="slidenum">
              <a:rPr lang="en-US" smtClean="0">
                <a:ea typeface="ＭＳ Ｐゴシック"/>
                <a:cs typeface="ＭＳ Ｐゴシック"/>
              </a:rPr>
              <a:pPr/>
              <a:t>8</a:t>
            </a:fld>
            <a:endParaRPr lang="en-US" dirty="0">
              <a:ea typeface="ＭＳ Ｐゴシック"/>
              <a:cs typeface="ＭＳ Ｐゴシック"/>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Here we’re not talking about hypothermia in the usual sense, which is dying from cold exposure.</a:t>
            </a:r>
          </a:p>
          <a:p>
            <a:pPr eaLnBrk="1" hangingPunct="1"/>
            <a:r>
              <a:rPr lang="en-US" b="1" dirty="0">
                <a:ea typeface="ＭＳ Ｐゴシック"/>
                <a:cs typeface="ＭＳ Ｐゴシック"/>
              </a:rPr>
              <a:t>Here we are talking about keeping your blood clotting system working!</a:t>
            </a:r>
          </a:p>
          <a:p>
            <a:pPr eaLnBrk="1" hangingPunct="1"/>
            <a:r>
              <a:rPr lang="en-US" dirty="0">
                <a:ea typeface="ＭＳ Ｐゴシック"/>
                <a:cs typeface="ＭＳ Ｐゴシック"/>
              </a:rPr>
              <a:t>Hypothermia is a problem for casualties with hemorrhagic shock even with warm ambient temperatures. </a:t>
            </a:r>
          </a:p>
          <a:p>
            <a:pPr eaLnBrk="1" hangingPunct="1"/>
            <a:r>
              <a:rPr lang="en-US" dirty="0">
                <a:ea typeface="ＭＳ Ｐゴシック"/>
                <a:cs typeface="ＭＳ Ｐゴシック"/>
              </a:rPr>
              <a:t>Prevention of hypothermia is the key; once established it is difficult to reverse.</a:t>
            </a:r>
          </a:p>
        </p:txBody>
      </p:sp>
    </p:spTree>
    <p:extLst>
      <p:ext uri="{BB962C8B-B14F-4D97-AF65-F5344CB8AC3E}">
        <p14:creationId xmlns:p14="http://schemas.microsoft.com/office/powerpoint/2010/main" val="821943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8229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DBC2A6FF-0F61-4395-A0AB-480E82AF178B}"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765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2D400693-B0F1-468D-88CC-F7F168064AA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EA4B52FF-D870-497D-BC64-992EC617156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752600" y="0"/>
            <a:ext cx="6781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9" name="Picture 11" descr="TCCC Logo 091104 (C)"/>
          <p:cNvPicPr>
            <a:picLocks noChangeAspect="1" noChangeArrowheads="1"/>
          </p:cNvPicPr>
          <p:nvPr userDrawn="1"/>
        </p:nvPicPr>
        <p:blipFill>
          <a:blip r:embed="rId16" cstate="print"/>
          <a:srcRect/>
          <a:stretch>
            <a:fillRect/>
          </a:stretch>
        </p:blipFill>
        <p:spPr bwMode="auto">
          <a:xfrm>
            <a:off x="76200" y="52388"/>
            <a:ext cx="1295400" cy="1243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78" r:id="rId6"/>
    <p:sldLayoutId id="2147483677" r:id="rId7"/>
    <p:sldLayoutId id="2147483684" r:id="rId8"/>
    <p:sldLayoutId id="2147483685" r:id="rId9"/>
    <p:sldLayoutId id="2147483686" r:id="rId10"/>
    <p:sldLayoutId id="2147483687" r:id="rId11"/>
    <p:sldLayoutId id="2147483689" r:id="rId12"/>
    <p:sldLayoutId id="2147483676" r:id="rId13"/>
    <p:sldLayoutId id="2147483690" r:id="rId14"/>
  </p:sldLayoutIdLst>
  <p:hf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p:nvPr>
        </p:nvSpPr>
        <p:spPr>
          <a:xfrm>
            <a:off x="381000" y="5715000"/>
            <a:ext cx="8229600" cy="990600"/>
          </a:xfrm>
        </p:spPr>
        <p:txBody>
          <a:bodyPr rtlCol="0">
            <a:normAutofit fontScale="55000" lnSpcReduction="20000"/>
          </a:bodyPr>
          <a:lstStyle/>
          <a:p>
            <a:pPr algn="ctr" eaLnBrk="1" fontAlgn="auto" hangingPunct="1">
              <a:spcAft>
                <a:spcPts val="0"/>
              </a:spcAft>
              <a:buFont typeface="Arial" pitchFamily="34" charset="0"/>
              <a:buNone/>
              <a:defRPr/>
            </a:pPr>
            <a:r>
              <a:rPr lang="en-US" sz="4800" b="1" dirty="0">
                <a:ea typeface="ＭＳ Ｐゴシック"/>
                <a:cs typeface="ＭＳ Ｐゴシック"/>
              </a:rPr>
              <a:t> </a:t>
            </a:r>
            <a:r>
              <a:rPr lang="en-US" sz="5800" b="1" dirty="0">
                <a:solidFill>
                  <a:schemeClr val="tx1"/>
                </a:solidFill>
                <a:ea typeface="ＭＳ Ｐゴシック"/>
                <a:cs typeface="ＭＳ Ｐゴシック"/>
              </a:rPr>
              <a:t>Tactical Field Care 2c</a:t>
            </a:r>
          </a:p>
          <a:p>
            <a:pPr algn="ctr" eaLnBrk="1" fontAlgn="auto" hangingPunct="1">
              <a:spcAft>
                <a:spcPts val="0"/>
              </a:spcAft>
              <a:buFont typeface="Arial" pitchFamily="34" charset="0"/>
              <a:buNone/>
              <a:defRPr/>
            </a:pPr>
            <a:r>
              <a:rPr lang="en-US" sz="5800" b="1" dirty="0">
                <a:ea typeface="ＭＳ Ｐゴシック"/>
                <a:cs typeface="ＭＳ Ｐゴシック"/>
              </a:rPr>
              <a:t>Hypothermia Prevention</a:t>
            </a:r>
            <a:endParaRPr lang="en-US" sz="5800" b="1" dirty="0">
              <a:solidFill>
                <a:schemeClr val="tx1"/>
              </a:solidFill>
              <a:ea typeface="ＭＳ Ｐゴシック"/>
              <a:cs typeface="ＭＳ Ｐゴシック"/>
            </a:endParaRPr>
          </a:p>
          <a:p>
            <a:pPr algn="ctr" eaLnBrk="1" fontAlgn="auto" hangingPunct="1">
              <a:spcAft>
                <a:spcPts val="0"/>
              </a:spcAft>
              <a:buFont typeface="Arial" pitchFamily="34" charset="0"/>
              <a:buNone/>
              <a:defRPr/>
            </a:pPr>
            <a:endParaRPr lang="en-US" sz="4800" b="1" dirty="0">
              <a:solidFill>
                <a:schemeClr val="tx1"/>
              </a:solidFill>
              <a:ea typeface="ＭＳ Ｐゴシック"/>
              <a:cs typeface="ＭＳ Ｐゴシック"/>
            </a:endParaRPr>
          </a:p>
          <a:p>
            <a:pPr algn="ctr" eaLnBrk="1" fontAlgn="auto" hangingPunct="1">
              <a:spcAft>
                <a:spcPts val="0"/>
              </a:spcAft>
              <a:buFont typeface="Arial" pitchFamily="34" charset="0"/>
              <a:buNone/>
              <a:defRPr/>
            </a:pPr>
            <a:endParaRPr lang="en-US" sz="4800" b="1" dirty="0">
              <a:solidFill>
                <a:schemeClr val="tx1"/>
              </a:solidFill>
              <a:ea typeface="ＭＳ Ｐゴシック"/>
              <a:cs typeface="ＭＳ Ｐゴシック"/>
            </a:endParaRPr>
          </a:p>
        </p:txBody>
      </p:sp>
      <p:sp>
        <p:nvSpPr>
          <p:cNvPr id="19458" name="Rectangle 2"/>
          <p:cNvSpPr>
            <a:spLocks noGrp="1" noChangeArrowheads="1"/>
          </p:cNvSpPr>
          <p:nvPr>
            <p:ph type="title" idx="4294967295"/>
          </p:nvPr>
        </p:nvSpPr>
        <p:spPr>
          <a:xfrm>
            <a:off x="-1" y="304800"/>
            <a:ext cx="9144000" cy="1905000"/>
          </a:xfrm>
        </p:spPr>
        <p:txBody>
          <a:bodyPr/>
          <a:lstStyle/>
          <a:p>
            <a:pPr eaLnBrk="1" hangingPunct="1"/>
            <a:r>
              <a:rPr lang="en-US" sz="3200" dirty="0">
                <a:ea typeface="ＭＳ Ｐゴシック"/>
                <a:cs typeface="ＭＳ Ｐゴシック"/>
              </a:rPr>
              <a:t>Tactical Combat Casualty Care for Medical Personnel</a:t>
            </a:r>
            <a:br>
              <a:rPr lang="en-US" sz="3200" dirty="0">
                <a:ea typeface="ＭＳ Ｐゴシック"/>
                <a:cs typeface="ＭＳ Ｐゴシック"/>
              </a:rPr>
            </a:br>
            <a:br>
              <a:rPr lang="en-US" sz="1200" dirty="0">
                <a:ea typeface="ＭＳ Ｐゴシック"/>
                <a:cs typeface="ＭＳ Ｐゴシック"/>
              </a:rPr>
            </a:br>
            <a:r>
              <a:rPr lang="en-US" sz="3200" dirty="0">
                <a:ea typeface="ＭＳ Ｐゴシック"/>
                <a:cs typeface="ＭＳ Ｐゴシック"/>
              </a:rPr>
              <a:t>August 2018</a:t>
            </a:r>
            <a:br>
              <a:rPr lang="en-US" sz="3200" dirty="0">
                <a:ea typeface="ＭＳ Ｐゴシック"/>
                <a:cs typeface="ＭＳ Ｐゴシック"/>
              </a:rPr>
            </a:br>
            <a:br>
              <a:rPr lang="en-US" sz="1200" dirty="0">
                <a:ea typeface="ＭＳ Ｐゴシック"/>
                <a:cs typeface="ＭＳ Ｐゴシック"/>
              </a:rPr>
            </a:br>
            <a:r>
              <a:rPr lang="en-US" sz="2400" dirty="0">
                <a:ea typeface="ＭＳ Ｐゴシック"/>
                <a:cs typeface="ＭＳ Ｐゴシック"/>
              </a:rPr>
              <a:t>(Based on TCCC-MP Guidelines </a:t>
            </a:r>
            <a:r>
              <a:rPr lang="en-US" sz="2400" dirty="0"/>
              <a:t>180801</a:t>
            </a:r>
            <a:r>
              <a:rPr lang="en-US" sz="2400" dirty="0">
                <a:ea typeface="ＭＳ Ｐゴシック"/>
                <a:cs typeface="ＭＳ Ｐゴシック"/>
              </a:rPr>
              <a:t>)</a:t>
            </a:r>
            <a:endParaRPr lang="en-US" dirty="0">
              <a:ea typeface="ＭＳ Ｐゴシック"/>
              <a:cs typeface="ＭＳ Ｐゴシック"/>
            </a:endParaRPr>
          </a:p>
        </p:txBody>
      </p:sp>
      <p:pic>
        <p:nvPicPr>
          <p:cNvPr id="19459" name="Picture 7" descr="TCCC Logo 091104 (C)"/>
          <p:cNvPicPr>
            <a:picLocks noChangeAspect="1" noChangeArrowheads="1"/>
          </p:cNvPicPr>
          <p:nvPr/>
        </p:nvPicPr>
        <p:blipFill>
          <a:blip r:embed="rId3" cstate="print"/>
          <a:srcRect/>
          <a:stretch>
            <a:fillRect/>
          </a:stretch>
        </p:blipFill>
        <p:spPr bwMode="auto">
          <a:xfrm>
            <a:off x="3011713" y="2362200"/>
            <a:ext cx="3120571" cy="3048000"/>
          </a:xfrm>
          <a:prstGeom prst="rect">
            <a:avLst/>
          </a:prstGeom>
          <a:noFill/>
          <a:ln w="9525">
            <a:noFill/>
            <a:miter lim="800000"/>
            <a:headEnd/>
            <a:tailEnd/>
          </a:ln>
        </p:spPr>
      </p:pic>
    </p:spTree>
    <p:extLst>
      <p:ext uri="{BB962C8B-B14F-4D97-AF65-F5344CB8AC3E}">
        <p14:creationId xmlns:p14="http://schemas.microsoft.com/office/powerpoint/2010/main" val="3976309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317 MR JB2 DUSTOFF UH 60 and C130.JPG"/>
          <p:cNvPicPr>
            <a:picLocks noChangeAspect="1"/>
          </p:cNvPicPr>
          <p:nvPr/>
        </p:nvPicPr>
        <p:blipFill>
          <a:blip r:embed="rId3" cstate="print"/>
          <a:srcRect r="9813"/>
          <a:stretch>
            <a:fillRect/>
          </a:stretch>
        </p:blipFill>
        <p:spPr>
          <a:xfrm>
            <a:off x="-1" y="-113270"/>
            <a:ext cx="9144001" cy="6971270"/>
          </a:xfrm>
          <a:prstGeom prst="rect">
            <a:avLst/>
          </a:prstGeom>
        </p:spPr>
      </p:pic>
      <p:sp>
        <p:nvSpPr>
          <p:cNvPr id="5" name="Content Placeholder 2"/>
          <p:cNvSpPr>
            <a:spLocks noGrp="1"/>
          </p:cNvSpPr>
          <p:nvPr>
            <p:ph idx="1"/>
          </p:nvPr>
        </p:nvSpPr>
        <p:spPr>
          <a:xfrm>
            <a:off x="457200" y="2286000"/>
            <a:ext cx="8229600" cy="3306763"/>
          </a:xfrm>
        </p:spPr>
        <p:txBody>
          <a:bodyPr/>
          <a:lstStyle/>
          <a:p>
            <a:pPr marL="0" indent="0">
              <a:buNone/>
            </a:pPr>
            <a:r>
              <a:rPr lang="en-US" sz="2600" b="1" i="1" dirty="0">
                <a:solidFill>
                  <a:schemeClr val="bg1"/>
                </a:solidFill>
              </a:rPr>
              <a:t>“The opinions or assertions contained herein are the private views of the authors and are not to be construed as official or as reflecting the views of the Departments of the Army, Air Force, Navy or the Department of Defense.”</a:t>
            </a:r>
          </a:p>
          <a:p>
            <a:pPr marL="0" indent="0">
              <a:buNone/>
            </a:pPr>
            <a:endParaRPr lang="en-US" sz="2600" b="1" i="1" dirty="0">
              <a:solidFill>
                <a:schemeClr val="bg1"/>
              </a:solidFill>
            </a:endParaRPr>
          </a:p>
          <a:p>
            <a:pPr marL="0" indent="0">
              <a:buFontTx/>
              <a:buChar char="-"/>
            </a:pPr>
            <a:r>
              <a:rPr lang="en-US" sz="2600" i="1" dirty="0">
                <a:solidFill>
                  <a:schemeClr val="bg1"/>
                </a:solidFill>
              </a:rPr>
              <a:t>  There are no conflict of interest disclosures</a:t>
            </a:r>
            <a:endParaRPr lang="en-US" sz="1200" i="1" dirty="0"/>
          </a:p>
        </p:txBody>
      </p:sp>
      <p:sp>
        <p:nvSpPr>
          <p:cNvPr id="4" name="TextBox 3"/>
          <p:cNvSpPr txBox="1"/>
          <p:nvPr/>
        </p:nvSpPr>
        <p:spPr>
          <a:xfrm>
            <a:off x="2883375" y="-76200"/>
            <a:ext cx="3020379" cy="830997"/>
          </a:xfrm>
          <a:prstGeom prst="rect">
            <a:avLst/>
          </a:prstGeom>
          <a:noFill/>
        </p:spPr>
        <p:txBody>
          <a:bodyPr wrap="none" rtlCol="0">
            <a:spAutoFit/>
          </a:bodyPr>
          <a:lstStyle/>
          <a:p>
            <a:r>
              <a:rPr lang="en-US" sz="4800" b="1" dirty="0">
                <a:solidFill>
                  <a:schemeClr val="bg1"/>
                </a:solidFill>
                <a:latin typeface="Times New Roman" pitchFamily="18" charset="0"/>
                <a:cs typeface="Times New Roman" pitchFamily="18" charset="0"/>
              </a:rPr>
              <a:t>Disclaimer</a:t>
            </a:r>
          </a:p>
        </p:txBody>
      </p:sp>
    </p:spTree>
    <p:extLst>
      <p:ext uri="{BB962C8B-B14F-4D97-AF65-F5344CB8AC3E}">
        <p14:creationId xmlns:p14="http://schemas.microsoft.com/office/powerpoint/2010/main" val="3722755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rrowheads="1"/>
          </p:cNvSpPr>
          <p:nvPr>
            <p:ph type="title"/>
          </p:nvPr>
        </p:nvSpPr>
        <p:spPr>
          <a:xfrm>
            <a:off x="1524000" y="76200"/>
            <a:ext cx="7162800" cy="1143000"/>
          </a:xfrm>
        </p:spPr>
        <p:txBody>
          <a:bodyPr/>
          <a:lstStyle/>
          <a:p>
            <a:pPr eaLnBrk="1" hangingPunct="1"/>
            <a:r>
              <a:rPr lang="en-US" sz="4400" cap="all" dirty="0">
                <a:ea typeface="ＭＳ Ｐゴシック"/>
                <a:cs typeface="ＭＳ Ｐゴシック"/>
              </a:rPr>
              <a:t>LEARNING Objectives</a:t>
            </a:r>
            <a:endParaRPr lang="en-US" sz="4400" dirty="0"/>
          </a:p>
        </p:txBody>
      </p:sp>
      <p:sp>
        <p:nvSpPr>
          <p:cNvPr id="30722" name="Rectangle 3"/>
          <p:cNvSpPr>
            <a:spLocks noGrp="1" noChangeArrowheads="1"/>
          </p:cNvSpPr>
          <p:nvPr>
            <p:ph idx="1"/>
          </p:nvPr>
        </p:nvSpPr>
        <p:spPr>
          <a:xfrm>
            <a:off x="304800" y="1676400"/>
            <a:ext cx="8229600" cy="4495800"/>
          </a:xfrm>
        </p:spPr>
        <p:txBody>
          <a:bodyPr/>
          <a:lstStyle/>
          <a:p>
            <a:pPr marL="0" indent="0" algn="ctr" eaLnBrk="1" hangingPunct="1">
              <a:lnSpc>
                <a:spcPct val="90000"/>
              </a:lnSpc>
              <a:buNone/>
            </a:pPr>
            <a:r>
              <a:rPr lang="en-US" sz="3000" b="1" u="sng" dirty="0"/>
              <a:t>Terminal Learning Objective</a:t>
            </a:r>
          </a:p>
          <a:p>
            <a:pPr marL="609600" indent="-609600" eaLnBrk="1" hangingPunct="1">
              <a:lnSpc>
                <a:spcPct val="90000"/>
              </a:lnSpc>
            </a:pPr>
            <a:r>
              <a:rPr lang="en-US" sz="3000" b="1" dirty="0"/>
              <a:t>Perform hypothermia prevention measures on a trauma casualty in Tactical Field Care.</a:t>
            </a:r>
          </a:p>
          <a:p>
            <a:pPr marL="609600" indent="-609600" eaLnBrk="1" hangingPunct="1">
              <a:lnSpc>
                <a:spcPct val="90000"/>
              </a:lnSpc>
            </a:pPr>
            <a:endParaRPr lang="en-US" sz="3000" b="1" dirty="0"/>
          </a:p>
          <a:p>
            <a:pPr marL="0" indent="0" algn="ctr" eaLnBrk="1" hangingPunct="1">
              <a:lnSpc>
                <a:spcPct val="90000"/>
              </a:lnSpc>
              <a:buNone/>
            </a:pPr>
            <a:r>
              <a:rPr lang="en-US" sz="3000" b="1" u="sng" dirty="0"/>
              <a:t>Enabling Learning Objectives</a:t>
            </a:r>
          </a:p>
          <a:p>
            <a:pPr marL="609600" indent="-609600" eaLnBrk="1" hangingPunct="1">
              <a:lnSpc>
                <a:spcPct val="90000"/>
              </a:lnSpc>
            </a:pPr>
            <a:r>
              <a:rPr lang="en-US" sz="3000" b="1" dirty="0"/>
              <a:t>Identify the importance of hypothermia prevention of a trauma casualty in tactical field care – minimizing coagulopathy.</a:t>
            </a:r>
          </a:p>
          <a:p>
            <a:pPr marL="609600" indent="-609600" eaLnBrk="1" hangingPunct="1">
              <a:lnSpc>
                <a:spcPct val="90000"/>
              </a:lnSpc>
            </a:pPr>
            <a:r>
              <a:rPr lang="en-US" sz="3000" b="1" dirty="0"/>
              <a:t>Describe the progressive strategies for hypothermia prevention in Tactical Field Care.</a:t>
            </a:r>
          </a:p>
        </p:txBody>
      </p:sp>
    </p:spTree>
    <p:extLst>
      <p:ext uri="{BB962C8B-B14F-4D97-AF65-F5344CB8AC3E}">
        <p14:creationId xmlns:p14="http://schemas.microsoft.com/office/powerpoint/2010/main" val="821557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Content Placeholder 2"/>
          <p:cNvSpPr>
            <a:spLocks noGrp="1"/>
          </p:cNvSpPr>
          <p:nvPr>
            <p:ph idx="4294967295"/>
          </p:nvPr>
        </p:nvSpPr>
        <p:spPr>
          <a:xfrm>
            <a:off x="381000" y="1905000"/>
            <a:ext cx="8229600" cy="3962400"/>
          </a:xfrm>
        </p:spPr>
        <p:txBody>
          <a:bodyPr/>
          <a:lstStyle/>
          <a:p>
            <a:pPr eaLnBrk="1" hangingPunct="1">
              <a:spcAft>
                <a:spcPts val="600"/>
              </a:spcAft>
              <a:buFontTx/>
              <a:buNone/>
              <a:defRPr/>
            </a:pPr>
            <a:r>
              <a:rPr lang="en-US" b="1" dirty="0">
                <a:ea typeface="ＭＳ Ｐゴシック" pitchFamily="34" charset="-128"/>
              </a:rPr>
              <a:t>7. Hypothermia Prevention</a:t>
            </a:r>
          </a:p>
          <a:p>
            <a:pPr marL="693738" indent="-239713" eaLnBrk="1" hangingPunct="1">
              <a:buFontTx/>
              <a:buNone/>
              <a:defRPr/>
            </a:pPr>
            <a:r>
              <a:rPr lang="en-US" sz="2400" b="1" dirty="0">
                <a:ea typeface="ＭＳ Ｐゴシック" pitchFamily="34" charset="-128"/>
              </a:rPr>
              <a:t>a. Minimize casualty’s exposure to the elements. Keep protective gear on or with the casualty if feasible.</a:t>
            </a:r>
          </a:p>
          <a:p>
            <a:pPr marL="693738" indent="-239713" eaLnBrk="1" hangingPunct="1">
              <a:buFontTx/>
              <a:buNone/>
              <a:defRPr/>
            </a:pPr>
            <a:r>
              <a:rPr lang="en-US" sz="2400" b="1" dirty="0">
                <a:ea typeface="ＭＳ Ｐゴシック" pitchFamily="34" charset="-128"/>
              </a:rPr>
              <a:t>b. Replace wet clothing with dry if possible. Get the casualty onto an insulated surface as soon as possible.  </a:t>
            </a:r>
          </a:p>
          <a:p>
            <a:pPr marL="693738" indent="-239713" eaLnBrk="1" hangingPunct="1">
              <a:buFontTx/>
              <a:buNone/>
              <a:defRPr/>
            </a:pPr>
            <a:r>
              <a:rPr lang="en-US" sz="2400" b="1" dirty="0">
                <a:ea typeface="ＭＳ Ｐゴシック" pitchFamily="34" charset="-128"/>
              </a:rPr>
              <a:t>c. Apply the Ready-Heat Blanket  from the Hypothermia Prevention and Management Kit (HPMK) to the casualty’s torso (not directly on the skin) and cover the casualty with the Heat-Reflective Shell (HRS). </a:t>
            </a:r>
          </a:p>
        </p:txBody>
      </p:sp>
      <p:sp>
        <p:nvSpPr>
          <p:cNvPr id="373763" name="Title 1"/>
          <p:cNvSpPr txBox="1">
            <a:spLocks/>
          </p:cNvSpPr>
          <p:nvPr/>
        </p:nvSpPr>
        <p:spPr bwMode="auto">
          <a:xfrm>
            <a:off x="1295400" y="0"/>
            <a:ext cx="7616825" cy="1143000"/>
          </a:xfrm>
          <a:prstGeom prst="rect">
            <a:avLst/>
          </a:prstGeom>
          <a:noFill/>
          <a:ln w="9525">
            <a:noFill/>
            <a:miter lim="800000"/>
            <a:headEnd/>
            <a:tailEnd/>
          </a:ln>
        </p:spPr>
        <p:txBody>
          <a:bodyPr anchor="ctr"/>
          <a:lstStyle/>
          <a:p>
            <a:pPr algn="ctr"/>
            <a:r>
              <a:rPr lang="en-US" sz="4400" b="1" dirty="0"/>
              <a:t>Tactical Field Care Guidelines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Content Placeholder 2"/>
          <p:cNvSpPr>
            <a:spLocks noGrp="1"/>
          </p:cNvSpPr>
          <p:nvPr>
            <p:ph idx="4294967295"/>
          </p:nvPr>
        </p:nvSpPr>
        <p:spPr>
          <a:xfrm>
            <a:off x="457200" y="1920541"/>
            <a:ext cx="8077200" cy="3718259"/>
          </a:xfrm>
        </p:spPr>
        <p:txBody>
          <a:bodyPr/>
          <a:lstStyle/>
          <a:p>
            <a:pPr eaLnBrk="1" hangingPunct="1">
              <a:spcAft>
                <a:spcPts val="600"/>
              </a:spcAft>
              <a:buFontTx/>
              <a:buNone/>
              <a:defRPr/>
            </a:pPr>
            <a:r>
              <a:rPr lang="en-US" b="1" dirty="0">
                <a:ea typeface="ＭＳ Ｐゴシック" pitchFamily="34" charset="-128"/>
              </a:rPr>
              <a:t>7. Hypothermia Prevention</a:t>
            </a:r>
          </a:p>
          <a:p>
            <a:pPr marL="627063" eaLnBrk="1" hangingPunct="1">
              <a:buFontTx/>
              <a:buNone/>
              <a:defRPr/>
            </a:pPr>
            <a:r>
              <a:rPr lang="en-US" sz="2400" b="1" dirty="0">
                <a:ea typeface="ＭＳ Ｐゴシック" pitchFamily="34" charset="-128"/>
              </a:rPr>
              <a:t>d. If an HPMK is not available, the previously recommended combination of the Blizzard Survival Blanket and the Ready Heat blanket may also be used. </a:t>
            </a:r>
          </a:p>
          <a:p>
            <a:pPr marL="627063" eaLnBrk="1" hangingPunct="1">
              <a:buFontTx/>
              <a:buNone/>
              <a:defRPr/>
            </a:pPr>
            <a:r>
              <a:rPr lang="en-US" sz="2400" b="1" dirty="0">
                <a:ea typeface="ＭＳ Ｐゴシック" pitchFamily="34" charset="-128"/>
              </a:rPr>
              <a:t>e. If the items mentioned above are not available, use dry blankets, poncho liners, sleeping bags, or anything that will retain heat and keep the casualty dry.</a:t>
            </a:r>
          </a:p>
          <a:p>
            <a:pPr marL="627063" eaLnBrk="1" hangingPunct="1">
              <a:buFontTx/>
              <a:buNone/>
              <a:defRPr/>
            </a:pPr>
            <a:r>
              <a:rPr lang="en-US" sz="2400" b="1" dirty="0">
                <a:ea typeface="ＭＳ Ｐゴシック" pitchFamily="34" charset="-128"/>
              </a:rPr>
              <a:t>f.  Warm fluids are preferred if IV fluids are required.</a:t>
            </a:r>
            <a:endParaRPr lang="en-US" sz="2400" b="1" dirty="0">
              <a:solidFill>
                <a:srgbClr val="FF3300"/>
              </a:solidFill>
              <a:ea typeface="ＭＳ Ｐゴシック" pitchFamily="34" charset="-128"/>
            </a:endParaRPr>
          </a:p>
          <a:p>
            <a:pPr eaLnBrk="1" hangingPunct="1">
              <a:buFontTx/>
              <a:buNone/>
              <a:defRPr/>
            </a:pPr>
            <a:endParaRPr lang="en-US" sz="2400" b="1" dirty="0">
              <a:solidFill>
                <a:srgbClr val="FF3300"/>
              </a:solidFill>
              <a:ea typeface="ＭＳ Ｐゴシック" pitchFamily="34" charset="-128"/>
            </a:endParaRPr>
          </a:p>
          <a:p>
            <a:pPr eaLnBrk="1" hangingPunct="1">
              <a:buFontTx/>
              <a:buNone/>
              <a:defRPr/>
            </a:pPr>
            <a:endParaRPr lang="en-US" sz="2400" b="1" dirty="0">
              <a:solidFill>
                <a:srgbClr val="FF3300"/>
              </a:solidFill>
              <a:ea typeface="ＭＳ Ｐゴシック" pitchFamily="34" charset="-128"/>
            </a:endParaRPr>
          </a:p>
        </p:txBody>
      </p:sp>
      <p:sp>
        <p:nvSpPr>
          <p:cNvPr id="375811" name="Title 1"/>
          <p:cNvSpPr txBox="1">
            <a:spLocks/>
          </p:cNvSpPr>
          <p:nvPr/>
        </p:nvSpPr>
        <p:spPr bwMode="auto">
          <a:xfrm>
            <a:off x="1295400" y="0"/>
            <a:ext cx="7616825" cy="1143000"/>
          </a:xfrm>
          <a:prstGeom prst="rect">
            <a:avLst/>
          </a:prstGeom>
          <a:noFill/>
          <a:ln w="9525">
            <a:noFill/>
            <a:miter lim="800000"/>
            <a:headEnd/>
            <a:tailEnd/>
          </a:ln>
        </p:spPr>
        <p:txBody>
          <a:bodyPr anchor="ctr"/>
          <a:lstStyle/>
          <a:p>
            <a:pPr algn="ctr"/>
            <a:r>
              <a:rPr lang="en-US" sz="4400" b="1" dirty="0">
                <a:cs typeface="Times New Roman" pitchFamily="18" charset="0"/>
              </a:rPr>
              <a:t>Tactical Field Care Guidelines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3" descr="80-0027_HPMK.png"/>
          <p:cNvPicPr>
            <a:picLocks noChangeAspect="1"/>
          </p:cNvPicPr>
          <p:nvPr/>
        </p:nvPicPr>
        <p:blipFill>
          <a:blip r:embed="rId3" cstate="print"/>
          <a:srcRect/>
          <a:stretch>
            <a:fillRect/>
          </a:stretch>
        </p:blipFill>
        <p:spPr bwMode="auto">
          <a:xfrm>
            <a:off x="533400" y="381000"/>
            <a:ext cx="5715000" cy="3162300"/>
          </a:xfrm>
          <a:prstGeom prst="rect">
            <a:avLst/>
          </a:prstGeom>
          <a:noFill/>
          <a:ln w="9525">
            <a:noFill/>
            <a:miter lim="800000"/>
            <a:headEnd/>
            <a:tailEnd/>
          </a:ln>
        </p:spPr>
      </p:pic>
      <p:pic>
        <p:nvPicPr>
          <p:cNvPr id="384002" name="Picture 4" descr="HPMK_Comp.png"/>
          <p:cNvPicPr>
            <a:picLocks noChangeAspect="1"/>
          </p:cNvPicPr>
          <p:nvPr/>
        </p:nvPicPr>
        <p:blipFill>
          <a:blip r:embed="rId4" cstate="print"/>
          <a:srcRect/>
          <a:stretch>
            <a:fillRect/>
          </a:stretch>
        </p:blipFill>
        <p:spPr bwMode="auto">
          <a:xfrm>
            <a:off x="4267200" y="2895600"/>
            <a:ext cx="4876800" cy="3657600"/>
          </a:xfrm>
          <a:prstGeom prst="rect">
            <a:avLst/>
          </a:prstGeom>
          <a:noFill/>
          <a:ln w="9525">
            <a:noFill/>
            <a:miter lim="800000"/>
            <a:headEnd/>
            <a:tailEnd/>
          </a:ln>
        </p:spPr>
      </p:pic>
      <p:sp>
        <p:nvSpPr>
          <p:cNvPr id="384003" name="TextBox 5"/>
          <p:cNvSpPr txBox="1">
            <a:spLocks noChangeArrowheads="1"/>
          </p:cNvSpPr>
          <p:nvPr/>
        </p:nvSpPr>
        <p:spPr bwMode="auto">
          <a:xfrm>
            <a:off x="914400" y="4401234"/>
            <a:ext cx="1779654" cy="646331"/>
          </a:xfrm>
          <a:prstGeom prst="rect">
            <a:avLst/>
          </a:prstGeom>
          <a:noFill/>
          <a:ln w="9525">
            <a:noFill/>
            <a:miter lim="800000"/>
            <a:headEnd/>
            <a:tailEnd/>
          </a:ln>
        </p:spPr>
        <p:txBody>
          <a:bodyPr wrap="none">
            <a:spAutoFit/>
          </a:bodyPr>
          <a:lstStyle/>
          <a:p>
            <a:pPr>
              <a:lnSpc>
                <a:spcPct val="90000"/>
              </a:lnSpc>
              <a:spcBef>
                <a:spcPct val="20000"/>
              </a:spcBef>
              <a:buSzPct val="50000"/>
            </a:pPr>
            <a:r>
              <a:rPr lang="en-US" sz="4000" b="1" dirty="0">
                <a:cs typeface="Times New Roman" pitchFamily="18" charset="0"/>
              </a:rPr>
              <a:t>HPMK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a:xfrm>
            <a:off x="1600200" y="152400"/>
            <a:ext cx="6934200" cy="1143000"/>
          </a:xfrm>
        </p:spPr>
        <p:txBody>
          <a:bodyPr/>
          <a:lstStyle/>
          <a:p>
            <a:pPr eaLnBrk="1" hangingPunct="1"/>
            <a:r>
              <a:rPr lang="en-US" sz="4800" dirty="0">
                <a:ea typeface="ＭＳ Ｐゴシック"/>
                <a:cs typeface="ＭＳ Ｐゴシック"/>
              </a:rPr>
              <a:t>Hypothermia Prevention</a:t>
            </a:r>
            <a:br>
              <a:rPr lang="en-US" sz="4800" dirty="0">
                <a:ea typeface="ＭＳ Ｐゴシック"/>
                <a:cs typeface="ＭＳ Ｐゴシック"/>
              </a:rPr>
            </a:br>
            <a:r>
              <a:rPr lang="en-US" sz="4800" dirty="0">
                <a:ea typeface="ＭＳ Ｐゴシック"/>
                <a:cs typeface="ＭＳ Ｐゴシック"/>
              </a:rPr>
              <a:t>Video</a:t>
            </a:r>
          </a:p>
        </p:txBody>
      </p:sp>
      <p:pic>
        <p:nvPicPr>
          <p:cNvPr id="6" name="4 TFC 2c - Video 1 - DM -   Hypothermia Prevention">
            <a:hlinkClick r:id="" action="ppaction://media"/>
            <a:extLst>
              <a:ext uri="{FF2B5EF4-FFF2-40B4-BE49-F238E27FC236}">
                <a16:creationId xmlns:a16="http://schemas.microsoft.com/office/drawing/2014/main" id="{9D70FD4E-93A0-4E34-8E91-D5F70B56C6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2057400"/>
            <a:ext cx="7315200" cy="411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noChangeArrowheads="1"/>
          </p:cNvSpPr>
          <p:nvPr>
            <p:ph type="title"/>
          </p:nvPr>
        </p:nvSpPr>
        <p:spPr>
          <a:xfrm>
            <a:off x="1752600" y="0"/>
            <a:ext cx="6934200" cy="1143000"/>
          </a:xfrm>
        </p:spPr>
        <p:txBody>
          <a:bodyPr/>
          <a:lstStyle/>
          <a:p>
            <a:pPr eaLnBrk="1" hangingPunct="1"/>
            <a:r>
              <a:rPr lang="en-US" sz="4800" dirty="0">
                <a:ea typeface="ＭＳ Ｐゴシック"/>
                <a:cs typeface="ＭＳ Ｐゴシック"/>
              </a:rPr>
              <a:t>Hypothermia Prevention</a:t>
            </a:r>
          </a:p>
        </p:txBody>
      </p:sp>
      <p:sp>
        <p:nvSpPr>
          <p:cNvPr id="386050" name="Rectangle 3"/>
          <p:cNvSpPr>
            <a:spLocks noGrp="1" noChangeArrowheads="1"/>
          </p:cNvSpPr>
          <p:nvPr>
            <p:ph idx="1"/>
          </p:nvPr>
        </p:nvSpPr>
        <p:spPr>
          <a:xfrm>
            <a:off x="533400" y="1524000"/>
            <a:ext cx="7772400" cy="4876800"/>
          </a:xfrm>
        </p:spPr>
        <p:txBody>
          <a:bodyPr/>
          <a:lstStyle/>
          <a:p>
            <a:pPr eaLnBrk="1" hangingPunct="1">
              <a:lnSpc>
                <a:spcPct val="90000"/>
              </a:lnSpc>
            </a:pPr>
            <a:r>
              <a:rPr lang="en-US" sz="2600" b="1" dirty="0">
                <a:solidFill>
                  <a:srgbClr val="FF0000"/>
                </a:solidFill>
                <a:ea typeface="ＭＳ Ｐゴシック"/>
                <a:cs typeface="ＭＳ Ｐゴシック"/>
              </a:rPr>
              <a:t>Key Point: Even a small decrease in body temperature can interfere with blood clotting and increase the risk of bleeding to death.</a:t>
            </a:r>
          </a:p>
          <a:p>
            <a:pPr eaLnBrk="1" hangingPunct="1">
              <a:lnSpc>
                <a:spcPct val="90000"/>
              </a:lnSpc>
            </a:pPr>
            <a:r>
              <a:rPr lang="en-US" sz="2600" b="1" dirty="0">
                <a:ea typeface="ＭＳ Ｐゴシック"/>
                <a:cs typeface="ＭＳ Ｐゴシック"/>
              </a:rPr>
              <a:t>Casualties in shock are unable to generate body heat effectively.</a:t>
            </a:r>
          </a:p>
          <a:p>
            <a:pPr eaLnBrk="1" hangingPunct="1">
              <a:lnSpc>
                <a:spcPct val="90000"/>
              </a:lnSpc>
            </a:pPr>
            <a:r>
              <a:rPr lang="en-US" sz="2600" b="1" dirty="0">
                <a:ea typeface="ＭＳ Ｐゴシック"/>
                <a:cs typeface="ＭＳ Ｐゴシック"/>
              </a:rPr>
              <a:t>Wet clothes and helicopter evacuations increase body heat loss.</a:t>
            </a:r>
          </a:p>
          <a:p>
            <a:pPr eaLnBrk="1" hangingPunct="1">
              <a:lnSpc>
                <a:spcPct val="90000"/>
              </a:lnSpc>
            </a:pPr>
            <a:r>
              <a:rPr lang="en-US" sz="2600" b="1" dirty="0">
                <a:ea typeface="ＭＳ Ｐゴシック"/>
                <a:cs typeface="ＭＳ Ｐゴシック"/>
              </a:rPr>
              <a:t>Remove wet clothes and cover casualty with hypothermia prevention gear.</a:t>
            </a:r>
          </a:p>
          <a:p>
            <a:pPr eaLnBrk="1" hangingPunct="1">
              <a:lnSpc>
                <a:spcPct val="90000"/>
              </a:lnSpc>
            </a:pPr>
            <a:r>
              <a:rPr lang="en-US" sz="2600" b="1" dirty="0">
                <a:ea typeface="ＭＳ Ｐゴシック"/>
                <a:cs typeface="ＭＳ Ｐゴシック"/>
              </a:rPr>
              <a:t>Do not put the Ready-Heat blanket directly on the skin.</a:t>
            </a:r>
          </a:p>
          <a:p>
            <a:pPr eaLnBrk="1" hangingPunct="1">
              <a:lnSpc>
                <a:spcPct val="90000"/>
              </a:lnSpc>
            </a:pPr>
            <a:r>
              <a:rPr lang="en-US" sz="2600" b="1" dirty="0">
                <a:solidFill>
                  <a:srgbClr val="FF0000"/>
                </a:solidFill>
                <a:ea typeface="ＭＳ Ｐゴシック"/>
                <a:cs typeface="ＭＳ Ｐゴシック"/>
              </a:rPr>
              <a:t>Hypothermia is much easier to prevent than to treat! </a:t>
            </a:r>
          </a:p>
          <a:p>
            <a:pPr eaLnBrk="1" hangingPunct="1">
              <a:lnSpc>
                <a:spcPct val="90000"/>
              </a:lnSpc>
            </a:pPr>
            <a:endParaRPr lang="en-US" sz="2800" b="1" dirty="0">
              <a:solidFill>
                <a:srgbClr val="FF3300"/>
              </a:solidFill>
              <a:ea typeface="ＭＳ Ｐゴシック"/>
              <a:cs typeface="ＭＳ Ｐゴシック"/>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oD Marines Posting Security in Training.jpg"/>
          <p:cNvPicPr>
            <a:picLocks noChangeAspect="1"/>
          </p:cNvPicPr>
          <p:nvPr/>
        </p:nvPicPr>
        <p:blipFill>
          <a:blip r:embed="rId2" cstate="print"/>
          <a:srcRect l="3333" r="4167"/>
          <a:stretch>
            <a:fillRect/>
          </a:stretch>
        </p:blipFill>
        <p:spPr>
          <a:xfrm>
            <a:off x="12393" y="0"/>
            <a:ext cx="9148165" cy="6858000"/>
          </a:xfrm>
          <a:prstGeom prst="rect">
            <a:avLst/>
          </a:prstGeom>
        </p:spPr>
      </p:pic>
      <p:sp>
        <p:nvSpPr>
          <p:cNvPr id="4" name="TextBox 3"/>
          <p:cNvSpPr txBox="1"/>
          <p:nvPr/>
        </p:nvSpPr>
        <p:spPr>
          <a:xfrm>
            <a:off x="2819400" y="152400"/>
            <a:ext cx="3818674" cy="1015663"/>
          </a:xfrm>
          <a:prstGeom prst="rect">
            <a:avLst/>
          </a:prstGeom>
          <a:noFill/>
        </p:spPr>
        <p:txBody>
          <a:bodyPr wrap="none" rtlCol="0">
            <a:spAutoFit/>
          </a:bodyPr>
          <a:lstStyle/>
          <a:p>
            <a:r>
              <a:rPr lang="en-US" sz="6000" b="1" dirty="0"/>
              <a:t>Questions?</a:t>
            </a:r>
          </a:p>
        </p:txBody>
      </p:sp>
    </p:spTree>
  </p:cSld>
  <p:clrMapOvr>
    <a:masterClrMapping/>
  </p:clrMapOvr>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539</Words>
  <Application>Microsoft Office PowerPoint</Application>
  <PresentationFormat>On-screen Show (4:3)</PresentationFormat>
  <Paragraphs>51</Paragraphs>
  <Slides>9</Slides>
  <Notes>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ＭＳ Ｐゴシック</vt:lpstr>
      <vt:lpstr>Arial</vt:lpstr>
      <vt:lpstr>Times New Roman</vt:lpstr>
      <vt:lpstr>TCCC</vt:lpstr>
      <vt:lpstr>Tactical Combat Casualty Care for Medical Personnel  August 2018  (Based on TCCC-MP Guidelines 180801)</vt:lpstr>
      <vt:lpstr>PowerPoint Presentation</vt:lpstr>
      <vt:lpstr>LEARNING Objectives</vt:lpstr>
      <vt:lpstr>PowerPoint Presentation</vt:lpstr>
      <vt:lpstr>PowerPoint Presentation</vt:lpstr>
      <vt:lpstr>PowerPoint Presentation</vt:lpstr>
      <vt:lpstr>Hypothermia Prevention Video</vt:lpstr>
      <vt:lpstr>Hypothermia Prevention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Tactical Field Care</dc:title>
  <dc:subject>Tactical Field Care</dc:subject>
  <dc:creator/>
  <cp:lastModifiedBy/>
  <cp:revision>418</cp:revision>
  <dcterms:created xsi:type="dcterms:W3CDTF">2010-03-28T18:26:33Z</dcterms:created>
  <dcterms:modified xsi:type="dcterms:W3CDTF">2018-07-23T17:42:00Z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5939812</vt:lpwstr>
  </property>
  <property fmtid="{D5CDD505-2E9C-101B-9397-08002B2CF9AE}" pid="3" name="NXPowerLiteSettings">
    <vt:lpwstr>F7000400038000</vt:lpwstr>
  </property>
  <property fmtid="{D5CDD505-2E9C-101B-9397-08002B2CF9AE}" pid="4" name="NXPowerLiteVersion">
    <vt:lpwstr>D5.0.8</vt:lpwstr>
  </property>
  <property fmtid="{D5CDD505-2E9C-101B-9397-08002B2CF9AE}" pid="5" name="NXTAG2">
    <vt:lpwstr>00080014600000000000010242200207f6000400038000</vt:lpwstr>
  </property>
</Properties>
</file>