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 id="256" r:id="rId3"/>
    <p:sldId id="257" r:id="rId4"/>
    <p:sldId id="272" r:id="rId5"/>
    <p:sldId id="258" r:id="rId6"/>
    <p:sldId id="259" r:id="rId7"/>
    <p:sldId id="260" r:id="rId8"/>
    <p:sldId id="262" r:id="rId9"/>
    <p:sldId id="261" r:id="rId10"/>
    <p:sldId id="263" r:id="rId11"/>
    <p:sldId id="264" r:id="rId12"/>
    <p:sldId id="265" r:id="rId13"/>
    <p:sldId id="266" r:id="rId14"/>
    <p:sldId id="268" r:id="rId15"/>
    <p:sldId id="267" r:id="rId16"/>
    <p:sldId id="269" r:id="rId17"/>
    <p:sldId id="270"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8" d="100"/>
          <a:sy n="118" d="100"/>
        </p:scale>
        <p:origin x="-1304" y="-120"/>
      </p:cViewPr>
      <p:guideLst>
        <p:guide orient="horz" pos="2160"/>
        <p:guide pos="2880"/>
      </p:guideLst>
    </p:cSldViewPr>
  </p:slideViewPr>
  <p:notesTextViewPr>
    <p:cViewPr>
      <p:scale>
        <a:sx n="100" d="100"/>
        <a:sy n="100" d="100"/>
      </p:scale>
      <p:origin x="0" y="0"/>
    </p:cViewPr>
  </p:notesTextViewPr>
  <p:sorterViewPr>
    <p:cViewPr>
      <p:scale>
        <a:sx n="188" d="100"/>
        <a:sy n="188" d="100"/>
      </p:scale>
      <p:origin x="0" y="184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48ACC-3022-B744-A63A-EEA98921887E}"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43708-60D1-AD4B-9353-93D800E99175}" type="slidenum">
              <a:rPr lang="en-US" smtClean="0"/>
              <a:t>‹#›</a:t>
            </a:fld>
            <a:endParaRPr lang="en-US"/>
          </a:p>
        </p:txBody>
      </p:sp>
    </p:spTree>
    <p:extLst>
      <p:ext uri="{BB962C8B-B14F-4D97-AF65-F5344CB8AC3E}">
        <p14:creationId xmlns:p14="http://schemas.microsoft.com/office/powerpoint/2010/main" val="85099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48ACC-3022-B744-A63A-EEA98921887E}"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43708-60D1-AD4B-9353-93D800E99175}" type="slidenum">
              <a:rPr lang="en-US" smtClean="0"/>
              <a:t>‹#›</a:t>
            </a:fld>
            <a:endParaRPr lang="en-US"/>
          </a:p>
        </p:txBody>
      </p:sp>
    </p:spTree>
    <p:extLst>
      <p:ext uri="{BB962C8B-B14F-4D97-AF65-F5344CB8AC3E}">
        <p14:creationId xmlns:p14="http://schemas.microsoft.com/office/powerpoint/2010/main" val="255932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48ACC-3022-B744-A63A-EEA98921887E}"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43708-60D1-AD4B-9353-93D800E99175}" type="slidenum">
              <a:rPr lang="en-US" smtClean="0"/>
              <a:t>‹#›</a:t>
            </a:fld>
            <a:endParaRPr lang="en-US"/>
          </a:p>
        </p:txBody>
      </p:sp>
    </p:spTree>
    <p:extLst>
      <p:ext uri="{BB962C8B-B14F-4D97-AF65-F5344CB8AC3E}">
        <p14:creationId xmlns:p14="http://schemas.microsoft.com/office/powerpoint/2010/main" val="370195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8990"/>
            <a:ext cx="9144000" cy="705446"/>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a:xfrm>
            <a:off x="457200" y="1145732"/>
            <a:ext cx="8229600" cy="49804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48ACC-3022-B744-A63A-EEA98921887E}"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43708-60D1-AD4B-9353-93D800E99175}" type="slidenum">
              <a:rPr lang="en-US" smtClean="0"/>
              <a:t>‹#›</a:t>
            </a:fld>
            <a:endParaRPr lang="en-US"/>
          </a:p>
        </p:txBody>
      </p:sp>
    </p:spTree>
    <p:extLst>
      <p:ext uri="{BB962C8B-B14F-4D97-AF65-F5344CB8AC3E}">
        <p14:creationId xmlns:p14="http://schemas.microsoft.com/office/powerpoint/2010/main" val="98355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48ACC-3022-B744-A63A-EEA98921887E}"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43708-60D1-AD4B-9353-93D800E99175}" type="slidenum">
              <a:rPr lang="en-US" smtClean="0"/>
              <a:t>‹#›</a:t>
            </a:fld>
            <a:endParaRPr lang="en-US"/>
          </a:p>
        </p:txBody>
      </p:sp>
    </p:spTree>
    <p:extLst>
      <p:ext uri="{BB962C8B-B14F-4D97-AF65-F5344CB8AC3E}">
        <p14:creationId xmlns:p14="http://schemas.microsoft.com/office/powerpoint/2010/main" val="261570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48ACC-3022-B744-A63A-EEA98921887E}" type="datetimeFigureOut">
              <a:rPr lang="en-US" smtClean="0"/>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43708-60D1-AD4B-9353-93D800E99175}" type="slidenum">
              <a:rPr lang="en-US" smtClean="0"/>
              <a:t>‹#›</a:t>
            </a:fld>
            <a:endParaRPr lang="en-US"/>
          </a:p>
        </p:txBody>
      </p:sp>
    </p:spTree>
    <p:extLst>
      <p:ext uri="{BB962C8B-B14F-4D97-AF65-F5344CB8AC3E}">
        <p14:creationId xmlns:p14="http://schemas.microsoft.com/office/powerpoint/2010/main" val="267440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48ACC-3022-B744-A63A-EEA98921887E}" type="datetimeFigureOut">
              <a:rPr lang="en-US" smtClean="0"/>
              <a:t>9/3/14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43708-60D1-AD4B-9353-93D800E99175}" type="slidenum">
              <a:rPr lang="en-US" smtClean="0"/>
              <a:t>‹#›</a:t>
            </a:fld>
            <a:endParaRPr lang="en-US"/>
          </a:p>
        </p:txBody>
      </p:sp>
    </p:spTree>
    <p:extLst>
      <p:ext uri="{BB962C8B-B14F-4D97-AF65-F5344CB8AC3E}">
        <p14:creationId xmlns:p14="http://schemas.microsoft.com/office/powerpoint/2010/main" val="47477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48ACC-3022-B744-A63A-EEA98921887E}" type="datetimeFigureOut">
              <a:rPr lang="en-US" smtClean="0"/>
              <a:t>9/3/14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43708-60D1-AD4B-9353-93D800E99175}" type="slidenum">
              <a:rPr lang="en-US" smtClean="0"/>
              <a:t>‹#›</a:t>
            </a:fld>
            <a:endParaRPr lang="en-US"/>
          </a:p>
        </p:txBody>
      </p:sp>
    </p:spTree>
    <p:extLst>
      <p:ext uri="{BB962C8B-B14F-4D97-AF65-F5344CB8AC3E}">
        <p14:creationId xmlns:p14="http://schemas.microsoft.com/office/powerpoint/2010/main" val="287133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48ACC-3022-B744-A63A-EEA98921887E}" type="datetimeFigureOut">
              <a:rPr lang="en-US" smtClean="0"/>
              <a:t>9/3/14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43708-60D1-AD4B-9353-93D800E99175}" type="slidenum">
              <a:rPr lang="en-US" smtClean="0"/>
              <a:t>‹#›</a:t>
            </a:fld>
            <a:endParaRPr lang="en-US"/>
          </a:p>
        </p:txBody>
      </p:sp>
    </p:spTree>
    <p:extLst>
      <p:ext uri="{BB962C8B-B14F-4D97-AF65-F5344CB8AC3E}">
        <p14:creationId xmlns:p14="http://schemas.microsoft.com/office/powerpoint/2010/main" val="400461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48ACC-3022-B744-A63A-EEA98921887E}" type="datetimeFigureOut">
              <a:rPr lang="en-US" smtClean="0"/>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43708-60D1-AD4B-9353-93D800E99175}" type="slidenum">
              <a:rPr lang="en-US" smtClean="0"/>
              <a:t>‹#›</a:t>
            </a:fld>
            <a:endParaRPr lang="en-US"/>
          </a:p>
        </p:txBody>
      </p:sp>
    </p:spTree>
    <p:extLst>
      <p:ext uri="{BB962C8B-B14F-4D97-AF65-F5344CB8AC3E}">
        <p14:creationId xmlns:p14="http://schemas.microsoft.com/office/powerpoint/2010/main" val="100507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48ACC-3022-B744-A63A-EEA98921887E}" type="datetimeFigureOut">
              <a:rPr lang="en-US" smtClean="0"/>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43708-60D1-AD4B-9353-93D800E99175}" type="slidenum">
              <a:rPr lang="en-US" smtClean="0"/>
              <a:t>‹#›</a:t>
            </a:fld>
            <a:endParaRPr lang="en-US"/>
          </a:p>
        </p:txBody>
      </p:sp>
    </p:spTree>
    <p:extLst>
      <p:ext uri="{BB962C8B-B14F-4D97-AF65-F5344CB8AC3E}">
        <p14:creationId xmlns:p14="http://schemas.microsoft.com/office/powerpoint/2010/main" val="29156025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48ACC-3022-B744-A63A-EEA98921887E}" type="datetimeFigureOut">
              <a:rPr lang="en-US" smtClean="0"/>
              <a:t>9/3/14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43708-60D1-AD4B-9353-93D800E99175}" type="slidenum">
              <a:rPr lang="en-US" smtClean="0"/>
              <a:t>‹#›</a:t>
            </a:fld>
            <a:endParaRPr lang="en-US"/>
          </a:p>
        </p:txBody>
      </p:sp>
    </p:spTree>
    <p:extLst>
      <p:ext uri="{BB962C8B-B14F-4D97-AF65-F5344CB8AC3E}">
        <p14:creationId xmlns:p14="http://schemas.microsoft.com/office/powerpoint/2010/main" val="10210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9600" y="1089106"/>
            <a:ext cx="4056741" cy="1530720"/>
            <a:chOff x="246743" y="152935"/>
            <a:chExt cx="4056741" cy="1530720"/>
          </a:xfrm>
        </p:grpSpPr>
        <p:pic>
          <p:nvPicPr>
            <p:cNvPr id="10" name="Picture 9" descr="JETT_BrandingRed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43" y="152935"/>
              <a:ext cx="3817257" cy="1530720"/>
            </a:xfrm>
            <a:prstGeom prst="rect">
              <a:avLst/>
            </a:prstGeom>
          </p:spPr>
        </p:pic>
        <p:sp>
          <p:nvSpPr>
            <p:cNvPr id="13" name="TextBox 12"/>
            <p:cNvSpPr txBox="1"/>
            <p:nvPr/>
          </p:nvSpPr>
          <p:spPr>
            <a:xfrm>
              <a:off x="3868055" y="210991"/>
              <a:ext cx="435429" cy="369332"/>
            </a:xfrm>
            <a:prstGeom prst="rect">
              <a:avLst/>
            </a:prstGeom>
            <a:noFill/>
          </p:spPr>
          <p:txBody>
            <a:bodyPr wrap="square" rtlCol="0">
              <a:spAutoFit/>
            </a:bodyPr>
            <a:lstStyle/>
            <a:p>
              <a:r>
                <a:rPr lang="en-US" dirty="0" smtClean="0"/>
                <a:t>™</a:t>
              </a:r>
              <a:endParaRPr lang="en-US" dirty="0"/>
            </a:p>
          </p:txBody>
        </p:sp>
      </p:grpSp>
      <p:pic>
        <p:nvPicPr>
          <p:cNvPr id="6" name="Picture 5" descr="NA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706" y="4194622"/>
            <a:ext cx="5559044" cy="1720914"/>
          </a:xfrm>
          <a:prstGeom prst="rect">
            <a:avLst/>
          </a:prstGeom>
        </p:spPr>
      </p:pic>
      <p:pic>
        <p:nvPicPr>
          <p:cNvPr id="9" name="Picture 8" descr="30-0088_Jett_Final_C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6283" y="1233711"/>
            <a:ext cx="4652692" cy="2772229"/>
          </a:xfrm>
          <a:prstGeom prst="rect">
            <a:avLst/>
          </a:prstGeom>
        </p:spPr>
      </p:pic>
      <p:sp>
        <p:nvSpPr>
          <p:cNvPr id="11" name="Title 3"/>
          <p:cNvSpPr txBox="1">
            <a:spLocks/>
          </p:cNvSpPr>
          <p:nvPr/>
        </p:nvSpPr>
        <p:spPr>
          <a:xfrm>
            <a:off x="493483" y="290415"/>
            <a:ext cx="8171547" cy="798692"/>
          </a:xfrm>
          <a:prstGeom prst="rect">
            <a:avLst/>
          </a:prstGeom>
        </p:spPr>
        <p:txBody>
          <a:bodyPr vert="horz" lIns="91440" tIns="45720" rIns="91440" bIns="45720" rtlCol="0" anchor="t">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err="1" smtClean="0"/>
              <a:t>Junctional</a:t>
            </a:r>
            <a:r>
              <a:rPr lang="en-US" b="1" dirty="0" smtClean="0"/>
              <a:t> Emergency Treatment Tool</a:t>
            </a:r>
            <a:endParaRPr lang="en-US" b="1" baseline="30000" dirty="0"/>
          </a:p>
        </p:txBody>
      </p:sp>
      <p:sp>
        <p:nvSpPr>
          <p:cNvPr id="12" name="Title 3"/>
          <p:cNvSpPr txBox="1">
            <a:spLocks/>
          </p:cNvSpPr>
          <p:nvPr/>
        </p:nvSpPr>
        <p:spPr>
          <a:xfrm>
            <a:off x="783769" y="2617137"/>
            <a:ext cx="3374572" cy="989661"/>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t>Item#: 30-</a:t>
            </a:r>
            <a:r>
              <a:rPr lang="en-US" sz="2400" b="1" dirty="0" smtClean="0"/>
              <a:t>0088</a:t>
            </a:r>
          </a:p>
          <a:p>
            <a:pPr algn="l"/>
            <a:r>
              <a:rPr lang="en-US" sz="2400" b="1" dirty="0" smtClean="0"/>
              <a:t>NSN</a:t>
            </a:r>
            <a:r>
              <a:rPr lang="en-US" sz="2400" b="1" dirty="0"/>
              <a:t>#: 6515-01-616-5841</a:t>
            </a:r>
          </a:p>
        </p:txBody>
      </p:sp>
      <p:sp>
        <p:nvSpPr>
          <p:cNvPr id="15" name="Title 3"/>
          <p:cNvSpPr txBox="1">
            <a:spLocks/>
          </p:cNvSpPr>
          <p:nvPr/>
        </p:nvSpPr>
        <p:spPr>
          <a:xfrm>
            <a:off x="0" y="6202167"/>
            <a:ext cx="9144000" cy="532462"/>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35 </a:t>
            </a:r>
            <a:r>
              <a:rPr lang="en-US" sz="2400" dirty="0" err="1" smtClean="0"/>
              <a:t>Tedwall</a:t>
            </a:r>
            <a:r>
              <a:rPr lang="en-US" sz="2400" dirty="0" smtClean="0"/>
              <a:t> Ct. • Greer, SC 29650</a:t>
            </a:r>
            <a:endParaRPr lang="en-US" sz="2400" dirty="0"/>
          </a:p>
        </p:txBody>
      </p:sp>
    </p:spTree>
    <p:extLst>
      <p:ext uri="{BB962C8B-B14F-4D97-AF65-F5344CB8AC3E}">
        <p14:creationId xmlns:p14="http://schemas.microsoft.com/office/powerpoint/2010/main" val="272119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STEP </a:t>
            </a:r>
            <a:r>
              <a:rPr lang="en-US" b="1" dirty="0" smtClean="0"/>
              <a:t>3.3: PLACEMENT of PRESSURE PADS</a:t>
            </a:r>
            <a:endParaRPr lang="en-US" b="1" dirty="0"/>
          </a:p>
        </p:txBody>
      </p:sp>
      <p:sp>
        <p:nvSpPr>
          <p:cNvPr id="3" name="Content Placeholder 2"/>
          <p:cNvSpPr>
            <a:spLocks noGrp="1"/>
          </p:cNvSpPr>
          <p:nvPr>
            <p:ph idx="1"/>
          </p:nvPr>
        </p:nvSpPr>
        <p:spPr>
          <a:xfrm>
            <a:off x="457200" y="1145732"/>
            <a:ext cx="4419599" cy="5251519"/>
          </a:xfrm>
        </p:spPr>
        <p:txBody>
          <a:bodyPr>
            <a:normAutofit fontScale="85000" lnSpcReduction="10000"/>
          </a:bodyPr>
          <a:lstStyle/>
          <a:p>
            <a:pPr marL="1146175" lvl="1" indent="-914400">
              <a:buNone/>
            </a:pPr>
            <a:r>
              <a:rPr lang="en-US" dirty="0" smtClean="0"/>
              <a:t>3.3</a:t>
            </a:r>
            <a:r>
              <a:rPr lang="en-US" dirty="0"/>
              <a:t>.A	Palpate to determine the location of the Inguinal Ligament</a:t>
            </a:r>
          </a:p>
          <a:p>
            <a:pPr marL="1146175" lvl="1" indent="-914400">
              <a:buNone/>
            </a:pPr>
            <a:r>
              <a:rPr lang="en-US" dirty="0"/>
              <a:t>3.3.B	Angle the pressure pads parallel to the Inguinal Ligament (approximately 30°) pointing midline toward the feet making sure that both pads are correctly positioned</a:t>
            </a:r>
          </a:p>
          <a:p>
            <a:pPr marL="1146175" indent="-914400">
              <a:buNone/>
            </a:pPr>
            <a:r>
              <a:rPr lang="en-US" sz="2800" dirty="0"/>
              <a:t>3.3.C	Ensure that casualty’s genitals are clear of the area where the pads will be positioned</a:t>
            </a:r>
          </a:p>
          <a:p>
            <a:pPr marL="798513" indent="-566738">
              <a:buNone/>
            </a:pPr>
            <a:endParaRPr lang="en-US" sz="2800" dirty="0"/>
          </a:p>
        </p:txBody>
      </p:sp>
      <p:pic>
        <p:nvPicPr>
          <p:cNvPr id="4" name="Picture 3" descr="Jett-Illustrated-InstructionPics_Step3.3B.png"/>
          <p:cNvPicPr>
            <a:picLocks noChangeAspect="1"/>
          </p:cNvPicPr>
          <p:nvPr/>
        </p:nvPicPr>
        <p:blipFill rotWithShape="1">
          <a:blip r:embed="rId2">
            <a:extLst>
              <a:ext uri="{28A0092B-C50C-407E-A947-70E740481C1C}">
                <a14:useLocalDpi xmlns:a14="http://schemas.microsoft.com/office/drawing/2010/main" val="0"/>
              </a:ext>
            </a:extLst>
          </a:blip>
          <a:srcRect t="5360" r="7938"/>
          <a:stretch/>
        </p:blipFill>
        <p:spPr>
          <a:xfrm>
            <a:off x="5141640" y="1364342"/>
            <a:ext cx="4002360" cy="503290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711371" y="5258192"/>
            <a:ext cx="660758" cy="369332"/>
          </a:xfrm>
          <a:prstGeom prst="rect">
            <a:avLst/>
          </a:prstGeom>
          <a:noFill/>
        </p:spPr>
        <p:txBody>
          <a:bodyPr wrap="none" rtlCol="0">
            <a:spAutoFit/>
          </a:bodyPr>
          <a:lstStyle/>
          <a:p>
            <a:r>
              <a:rPr lang="en-US" dirty="0" smtClean="0"/>
              <a:t>3.3.B</a:t>
            </a:r>
            <a:endParaRPr lang="en-US" dirty="0"/>
          </a:p>
        </p:txBody>
      </p:sp>
    </p:spTree>
    <p:extLst>
      <p:ext uri="{BB962C8B-B14F-4D97-AF65-F5344CB8AC3E}">
        <p14:creationId xmlns:p14="http://schemas.microsoft.com/office/powerpoint/2010/main" val="51208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STEP </a:t>
            </a:r>
            <a:r>
              <a:rPr lang="en-US" b="1" dirty="0" smtClean="0"/>
              <a:t>3.4: BUCKLE &amp; TIGHTEN</a:t>
            </a:r>
            <a:endParaRPr lang="en-US" b="1" baseline="30000" dirty="0"/>
          </a:p>
        </p:txBody>
      </p:sp>
      <p:sp>
        <p:nvSpPr>
          <p:cNvPr id="3" name="Content Placeholder 2"/>
          <p:cNvSpPr>
            <a:spLocks noGrp="1"/>
          </p:cNvSpPr>
          <p:nvPr>
            <p:ph idx="1"/>
          </p:nvPr>
        </p:nvSpPr>
        <p:spPr>
          <a:xfrm>
            <a:off x="457200" y="1145733"/>
            <a:ext cx="6638699" cy="3056154"/>
          </a:xfrm>
        </p:spPr>
        <p:txBody>
          <a:bodyPr>
            <a:normAutofit/>
          </a:bodyPr>
          <a:lstStyle/>
          <a:p>
            <a:pPr marL="1146175" lvl="1" indent="-914400">
              <a:buNone/>
            </a:pPr>
            <a:r>
              <a:rPr lang="en-US" dirty="0" smtClean="0"/>
              <a:t>3.4</a:t>
            </a:r>
            <a:r>
              <a:rPr lang="en-US" dirty="0"/>
              <a:t>	Buckle the belt, then firmly tighten by pulling the loop handle while stabilizing the belt with your other hand on top of the belt on the casualty (remove ALL slack</a:t>
            </a:r>
            <a:r>
              <a:rPr lang="en-US" dirty="0" smtClean="0"/>
              <a:t>)</a:t>
            </a:r>
          </a:p>
          <a:p>
            <a:pPr marL="1146175" lvl="1" indent="-914400">
              <a:buNone/>
            </a:pPr>
            <a:endParaRPr lang="en-US" dirty="0"/>
          </a:p>
        </p:txBody>
      </p:sp>
      <p:grpSp>
        <p:nvGrpSpPr>
          <p:cNvPr id="4" name="Group 3"/>
          <p:cNvGrpSpPr/>
          <p:nvPr/>
        </p:nvGrpSpPr>
        <p:grpSpPr>
          <a:xfrm>
            <a:off x="214132" y="1876337"/>
            <a:ext cx="8927101" cy="4981663"/>
            <a:chOff x="214132" y="1876337"/>
            <a:chExt cx="8927101" cy="4981663"/>
          </a:xfrm>
        </p:grpSpPr>
        <p:pic>
          <p:nvPicPr>
            <p:cNvPr id="8" name="Picture 7" descr="Jett-Illustrated-InstructionPics_Step3.4a.png"/>
            <p:cNvPicPr>
              <a:picLocks noChangeAspect="1"/>
            </p:cNvPicPr>
            <p:nvPr/>
          </p:nvPicPr>
          <p:blipFill rotWithShape="1">
            <a:blip r:embed="rId2">
              <a:extLst>
                <a:ext uri="{28A0092B-C50C-407E-A947-70E740481C1C}">
                  <a14:useLocalDpi xmlns:a14="http://schemas.microsoft.com/office/drawing/2010/main" val="0"/>
                </a:ext>
              </a:extLst>
            </a:blip>
            <a:srcRect l="5926" t="15949" r="9264" b="15586"/>
            <a:stretch/>
          </p:blipFill>
          <p:spPr>
            <a:xfrm>
              <a:off x="214132" y="3522225"/>
              <a:ext cx="4755213" cy="3138250"/>
            </a:xfrm>
            <a:prstGeom prst="rect">
              <a:avLst/>
            </a:prstGeom>
            <a:ln>
              <a:noFill/>
            </a:ln>
            <a:effectLst>
              <a:outerShdw blurRad="292100" dist="139700" dir="2700000" algn="tl" rotWithShape="0">
                <a:srgbClr val="333333">
                  <a:alpha val="65000"/>
                </a:srgbClr>
              </a:outerShdw>
            </a:effectLst>
          </p:spPr>
        </p:pic>
        <p:pic>
          <p:nvPicPr>
            <p:cNvPr id="9" name="Picture 8" descr="Jett-Illustrated-InstructionPics_Step3.4b.png"/>
            <p:cNvPicPr>
              <a:picLocks noChangeAspect="1"/>
            </p:cNvPicPr>
            <p:nvPr/>
          </p:nvPicPr>
          <p:blipFill rotWithShape="1">
            <a:blip r:embed="rId3">
              <a:extLst>
                <a:ext uri="{28A0092B-C50C-407E-A947-70E740481C1C}">
                  <a14:useLocalDpi xmlns:a14="http://schemas.microsoft.com/office/drawing/2010/main" val="0"/>
                </a:ext>
              </a:extLst>
            </a:blip>
            <a:srcRect t="3724" r="23007"/>
            <a:stretch/>
          </p:blipFill>
          <p:spPr>
            <a:xfrm>
              <a:off x="5884423" y="1876337"/>
              <a:ext cx="3256810" cy="4981663"/>
            </a:xfrm>
            <a:prstGeom prst="rect">
              <a:avLst/>
            </a:prstGeom>
            <a:ln>
              <a:noFill/>
            </a:ln>
            <a:effectLst>
              <a:outerShdw blurRad="292100" dist="139700" dir="2700000" algn="tl" rotWithShape="0">
                <a:srgbClr val="333333">
                  <a:alpha val="65000"/>
                </a:srgbClr>
              </a:outerShdw>
            </a:effectLst>
          </p:spPr>
        </p:pic>
        <p:sp>
          <p:nvSpPr>
            <p:cNvPr id="11" name="Down Arrow 10"/>
            <p:cNvSpPr/>
            <p:nvPr/>
          </p:nvSpPr>
          <p:spPr>
            <a:xfrm rot="16200000">
              <a:off x="5350195" y="4249610"/>
              <a:ext cx="206749" cy="148806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237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STEP </a:t>
            </a:r>
            <a:r>
              <a:rPr lang="en-US" b="1" dirty="0" smtClean="0"/>
              <a:t>3.5: REASSESS PAD PLACEMENT</a:t>
            </a:r>
            <a:endParaRPr lang="en-US" b="1" baseline="30000" dirty="0"/>
          </a:p>
        </p:txBody>
      </p:sp>
      <p:sp>
        <p:nvSpPr>
          <p:cNvPr id="3" name="Content Placeholder 2"/>
          <p:cNvSpPr>
            <a:spLocks noGrp="1"/>
          </p:cNvSpPr>
          <p:nvPr>
            <p:ph idx="1"/>
          </p:nvPr>
        </p:nvSpPr>
        <p:spPr>
          <a:xfrm>
            <a:off x="457200" y="1145733"/>
            <a:ext cx="3955143" cy="3789124"/>
          </a:xfrm>
        </p:spPr>
        <p:txBody>
          <a:bodyPr>
            <a:noAutofit/>
          </a:bodyPr>
          <a:lstStyle/>
          <a:p>
            <a:pPr marL="1146175" lvl="1" indent="-914400">
              <a:buNone/>
            </a:pPr>
            <a:r>
              <a:rPr lang="en-US" dirty="0" smtClean="0"/>
              <a:t>3.5</a:t>
            </a:r>
            <a:r>
              <a:rPr lang="en-US" dirty="0"/>
              <a:t>	Reassess the pad placement to ensure that they are still in the correct location below the inguinal </a:t>
            </a:r>
            <a:r>
              <a:rPr lang="en-US" dirty="0" smtClean="0"/>
              <a:t>ligament</a:t>
            </a:r>
          </a:p>
          <a:p>
            <a:pPr marL="1146175" lvl="1" indent="-914400">
              <a:buNone/>
            </a:pPr>
            <a:endParaRPr lang="en-US" dirty="0"/>
          </a:p>
        </p:txBody>
      </p:sp>
      <p:pic>
        <p:nvPicPr>
          <p:cNvPr id="4" name="Picture 3" descr="Jett-Illustrated-InstructionPics_Step3.5.png"/>
          <p:cNvPicPr>
            <a:picLocks noChangeAspect="1"/>
          </p:cNvPicPr>
          <p:nvPr/>
        </p:nvPicPr>
        <p:blipFill rotWithShape="1">
          <a:blip r:embed="rId2">
            <a:extLst>
              <a:ext uri="{28A0092B-C50C-407E-A947-70E740481C1C}">
                <a14:useLocalDpi xmlns:a14="http://schemas.microsoft.com/office/drawing/2010/main" val="0"/>
              </a:ext>
            </a:extLst>
          </a:blip>
          <a:srcRect r="14403"/>
          <a:stretch/>
        </p:blipFill>
        <p:spPr>
          <a:xfrm>
            <a:off x="4578584" y="493485"/>
            <a:ext cx="4565416" cy="6524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16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STEP </a:t>
            </a:r>
            <a:r>
              <a:rPr lang="en-US" b="1" dirty="0" smtClean="0"/>
              <a:t>3.6: TIGHTEN</a:t>
            </a:r>
            <a:endParaRPr lang="en-US" b="1" baseline="30000" dirty="0"/>
          </a:p>
        </p:txBody>
      </p:sp>
      <p:sp>
        <p:nvSpPr>
          <p:cNvPr id="3" name="Content Placeholder 2"/>
          <p:cNvSpPr>
            <a:spLocks noGrp="1"/>
          </p:cNvSpPr>
          <p:nvPr>
            <p:ph idx="1"/>
          </p:nvPr>
        </p:nvSpPr>
        <p:spPr>
          <a:xfrm>
            <a:off x="457200" y="1145733"/>
            <a:ext cx="7859486" cy="3789124"/>
          </a:xfrm>
        </p:spPr>
        <p:txBody>
          <a:bodyPr>
            <a:noAutofit/>
          </a:bodyPr>
          <a:lstStyle/>
          <a:p>
            <a:pPr marL="1146175" lvl="1" indent="-914400">
              <a:buNone/>
            </a:pPr>
            <a:r>
              <a:rPr lang="en-US" dirty="0" smtClean="0"/>
              <a:t>3.6</a:t>
            </a:r>
            <a:r>
              <a:rPr lang="en-US" dirty="0"/>
              <a:t>	With one hand on the base plate, grip the threaded T-handle and rotate it clockwise to </a:t>
            </a:r>
            <a:r>
              <a:rPr lang="en-US" dirty="0" smtClean="0"/>
              <a:t>tighten</a:t>
            </a:r>
            <a:endParaRPr lang="en-US" dirty="0"/>
          </a:p>
        </p:txBody>
      </p:sp>
      <p:pic>
        <p:nvPicPr>
          <p:cNvPr id="5" name="Picture 4" descr="Jett-Illustrated-InstructionPics_Step3.6.png"/>
          <p:cNvPicPr>
            <a:picLocks noChangeAspect="1"/>
          </p:cNvPicPr>
          <p:nvPr/>
        </p:nvPicPr>
        <p:blipFill rotWithShape="1">
          <a:blip r:embed="rId2">
            <a:extLst>
              <a:ext uri="{28A0092B-C50C-407E-A947-70E740481C1C}">
                <a14:useLocalDpi xmlns:a14="http://schemas.microsoft.com/office/drawing/2010/main" val="0"/>
              </a:ext>
            </a:extLst>
          </a:blip>
          <a:srcRect t="26219" b="19601"/>
          <a:stretch/>
        </p:blipFill>
        <p:spPr>
          <a:xfrm>
            <a:off x="1906679" y="2612570"/>
            <a:ext cx="5606415" cy="3715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111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STEP </a:t>
            </a:r>
            <a:r>
              <a:rPr lang="en-US" b="1" dirty="0" smtClean="0"/>
              <a:t>3.7: HEMOSTASIS</a:t>
            </a:r>
            <a:endParaRPr lang="en-US" b="1" baseline="30000" dirty="0"/>
          </a:p>
        </p:txBody>
      </p:sp>
      <p:sp>
        <p:nvSpPr>
          <p:cNvPr id="3" name="Content Placeholder 2"/>
          <p:cNvSpPr>
            <a:spLocks noGrp="1"/>
          </p:cNvSpPr>
          <p:nvPr>
            <p:ph idx="1"/>
          </p:nvPr>
        </p:nvSpPr>
        <p:spPr>
          <a:xfrm>
            <a:off x="457200" y="1145733"/>
            <a:ext cx="7859486" cy="3789124"/>
          </a:xfrm>
        </p:spPr>
        <p:txBody>
          <a:bodyPr>
            <a:noAutofit/>
          </a:bodyPr>
          <a:lstStyle/>
          <a:p>
            <a:pPr marL="1146175" lvl="1" indent="-914400">
              <a:buNone/>
            </a:pPr>
            <a:r>
              <a:rPr lang="en-US" dirty="0" smtClean="0"/>
              <a:t>3.7</a:t>
            </a:r>
            <a:r>
              <a:rPr lang="en-US" dirty="0"/>
              <a:t>	Increase pressure until bright red bleeding stops (hemostasis is achieved) and If the extremity is intact, check to confirm that distal pulse has been </a:t>
            </a:r>
            <a:r>
              <a:rPr lang="en-US" dirty="0" smtClean="0"/>
              <a:t>occluded</a:t>
            </a:r>
            <a:endParaRPr lang="en-US" dirty="0"/>
          </a:p>
        </p:txBody>
      </p:sp>
      <p:pic>
        <p:nvPicPr>
          <p:cNvPr id="6" name="Picture 5" descr="Jett-Illustrated-InstructionPics_Step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314" y="2296558"/>
            <a:ext cx="6821714" cy="4648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5093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STEP </a:t>
            </a:r>
            <a:r>
              <a:rPr lang="en-US" b="1" dirty="0" smtClean="0"/>
              <a:t>3.8: LOCK</a:t>
            </a:r>
            <a:endParaRPr lang="en-US" b="1" baseline="30000" dirty="0"/>
          </a:p>
        </p:txBody>
      </p:sp>
      <p:sp>
        <p:nvSpPr>
          <p:cNvPr id="3" name="Content Placeholder 2"/>
          <p:cNvSpPr>
            <a:spLocks noGrp="1"/>
          </p:cNvSpPr>
          <p:nvPr>
            <p:ph idx="1"/>
          </p:nvPr>
        </p:nvSpPr>
        <p:spPr>
          <a:xfrm>
            <a:off x="2631932" y="902057"/>
            <a:ext cx="6250861" cy="3789124"/>
          </a:xfrm>
        </p:spPr>
        <p:txBody>
          <a:bodyPr>
            <a:noAutofit/>
          </a:bodyPr>
          <a:lstStyle/>
          <a:p>
            <a:pPr marL="1146175" lvl="1" indent="-914400">
              <a:buNone/>
            </a:pPr>
            <a:r>
              <a:rPr lang="en-US" dirty="0" smtClean="0"/>
              <a:t>3.8</a:t>
            </a:r>
            <a:r>
              <a:rPr lang="en-US" dirty="0"/>
              <a:t>	Insert the toggle into the opening on the threaded T-handle (pulling the handle in clockwise rotation) and cinch it tight at the base plate in order to secure the </a:t>
            </a:r>
            <a:r>
              <a:rPr lang="en-US" dirty="0" smtClean="0"/>
              <a:t>device</a:t>
            </a:r>
            <a:endParaRPr lang="en-US" dirty="0"/>
          </a:p>
        </p:txBody>
      </p:sp>
      <p:grpSp>
        <p:nvGrpSpPr>
          <p:cNvPr id="4" name="Group 3"/>
          <p:cNvGrpSpPr/>
          <p:nvPr/>
        </p:nvGrpSpPr>
        <p:grpSpPr>
          <a:xfrm>
            <a:off x="0" y="1182914"/>
            <a:ext cx="9217685" cy="5878286"/>
            <a:chOff x="0" y="1182914"/>
            <a:chExt cx="9217685" cy="5878286"/>
          </a:xfrm>
        </p:grpSpPr>
        <p:pic>
          <p:nvPicPr>
            <p:cNvPr id="7" name="Picture 6" descr="Jett-Illustrated-InstructionPics_Step3.8a.png"/>
            <p:cNvPicPr>
              <a:picLocks noChangeAspect="1"/>
            </p:cNvPicPr>
            <p:nvPr/>
          </p:nvPicPr>
          <p:blipFill rotWithShape="1">
            <a:blip r:embed="rId2">
              <a:extLst>
                <a:ext uri="{28A0092B-C50C-407E-A947-70E740481C1C}">
                  <a14:useLocalDpi xmlns:a14="http://schemas.microsoft.com/office/drawing/2010/main" val="0"/>
                </a:ext>
              </a:extLst>
            </a:blip>
            <a:srcRect l="11913" t="12247" r="5980"/>
            <a:stretch/>
          </p:blipFill>
          <p:spPr>
            <a:xfrm>
              <a:off x="0" y="1182914"/>
              <a:ext cx="3551347" cy="2640396"/>
            </a:xfrm>
            <a:prstGeom prst="rect">
              <a:avLst/>
            </a:prstGeom>
            <a:ln>
              <a:noFill/>
            </a:ln>
            <a:effectLst>
              <a:outerShdw blurRad="292100" dist="139700" dir="2700000" algn="tl" rotWithShape="0">
                <a:srgbClr val="333333">
                  <a:alpha val="65000"/>
                </a:srgbClr>
              </a:outerShdw>
            </a:effectLst>
          </p:spPr>
        </p:pic>
        <p:pic>
          <p:nvPicPr>
            <p:cNvPr id="8" name="Picture 7" descr="Jett-Illustrated-InstructionPics_Step3.8b.png"/>
            <p:cNvPicPr>
              <a:picLocks noChangeAspect="1"/>
            </p:cNvPicPr>
            <p:nvPr/>
          </p:nvPicPr>
          <p:blipFill rotWithShape="1">
            <a:blip r:embed="rId3">
              <a:extLst>
                <a:ext uri="{28A0092B-C50C-407E-A947-70E740481C1C}">
                  <a14:useLocalDpi xmlns:a14="http://schemas.microsoft.com/office/drawing/2010/main" val="0"/>
                </a:ext>
              </a:extLst>
            </a:blip>
            <a:srcRect t="28111" b="18448"/>
            <a:stretch/>
          </p:blipFill>
          <p:spPr>
            <a:xfrm>
              <a:off x="0" y="3823310"/>
              <a:ext cx="4052044" cy="2648857"/>
            </a:xfrm>
            <a:prstGeom prst="rect">
              <a:avLst/>
            </a:prstGeom>
            <a:ln>
              <a:noFill/>
            </a:ln>
            <a:effectLst>
              <a:outerShdw blurRad="292100" dist="139700" dir="2700000" algn="tl" rotWithShape="0">
                <a:srgbClr val="333333">
                  <a:alpha val="65000"/>
                </a:srgbClr>
              </a:outerShdw>
            </a:effectLst>
          </p:spPr>
        </p:pic>
        <p:pic>
          <p:nvPicPr>
            <p:cNvPr id="9" name="Picture 8" descr="Jett-Illustrated-InstructionPics_Step3.8c.png"/>
            <p:cNvPicPr>
              <a:picLocks noChangeAspect="1"/>
            </p:cNvPicPr>
            <p:nvPr/>
          </p:nvPicPr>
          <p:blipFill rotWithShape="1">
            <a:blip r:embed="rId4">
              <a:extLst>
                <a:ext uri="{28A0092B-C50C-407E-A947-70E740481C1C}">
                  <a14:useLocalDpi xmlns:a14="http://schemas.microsoft.com/office/drawing/2010/main" val="0"/>
                </a:ext>
              </a:extLst>
            </a:blip>
            <a:srcRect t="7188"/>
            <a:stretch/>
          </p:blipFill>
          <p:spPr>
            <a:xfrm>
              <a:off x="3235107" y="3477919"/>
              <a:ext cx="3156204" cy="3583281"/>
            </a:xfrm>
            <a:prstGeom prst="rect">
              <a:avLst/>
            </a:prstGeom>
            <a:ln>
              <a:noFill/>
            </a:ln>
            <a:effectLst>
              <a:outerShdw blurRad="292100" dist="139700" dir="2700000" algn="tl" rotWithShape="0">
                <a:srgbClr val="333333">
                  <a:alpha val="65000"/>
                </a:srgbClr>
              </a:outerShdw>
            </a:effectLst>
          </p:spPr>
        </p:pic>
        <p:pic>
          <p:nvPicPr>
            <p:cNvPr id="10" name="Picture 9" descr="Jett-Illustrated-InstructionPics_Step3.8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565" y="3315468"/>
              <a:ext cx="2887120" cy="3531645"/>
            </a:xfrm>
            <a:prstGeom prst="rect">
              <a:avLst/>
            </a:prstGeom>
            <a:ln>
              <a:noFill/>
            </a:ln>
            <a:effectLst>
              <a:outerShdw blurRad="292100" dist="139700" dir="2700000" algn="tl" rotWithShape="0">
                <a:srgbClr val="333333">
                  <a:alpha val="65000"/>
                </a:srgbClr>
              </a:outerShdw>
            </a:effectLst>
          </p:spPr>
        </p:pic>
        <p:sp>
          <p:nvSpPr>
            <p:cNvPr id="11" name="Down Arrow 10"/>
            <p:cNvSpPr/>
            <p:nvPr/>
          </p:nvSpPr>
          <p:spPr>
            <a:xfrm>
              <a:off x="221515" y="3219477"/>
              <a:ext cx="206749" cy="10263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rot="16200000">
              <a:off x="3268786" y="5273251"/>
              <a:ext cx="206749" cy="10263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6200000">
              <a:off x="5997474" y="5376625"/>
              <a:ext cx="206749" cy="102639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690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STEP </a:t>
            </a:r>
            <a:r>
              <a:rPr lang="en-US" b="1" dirty="0" smtClean="0"/>
              <a:t>3.10: RECORD TIME</a:t>
            </a:r>
            <a:endParaRPr lang="en-US" b="1" baseline="30000" dirty="0"/>
          </a:p>
        </p:txBody>
      </p:sp>
      <p:sp>
        <p:nvSpPr>
          <p:cNvPr id="3" name="Content Placeholder 2"/>
          <p:cNvSpPr>
            <a:spLocks noGrp="1"/>
          </p:cNvSpPr>
          <p:nvPr>
            <p:ph idx="1"/>
          </p:nvPr>
        </p:nvSpPr>
        <p:spPr>
          <a:xfrm>
            <a:off x="457200" y="1145733"/>
            <a:ext cx="4688114" cy="3789124"/>
          </a:xfrm>
        </p:spPr>
        <p:txBody>
          <a:bodyPr>
            <a:noAutofit/>
          </a:bodyPr>
          <a:lstStyle/>
          <a:p>
            <a:pPr marL="1146175" lvl="1" indent="-914400">
              <a:buNone/>
            </a:pPr>
            <a:r>
              <a:rPr lang="en-US" dirty="0" smtClean="0"/>
              <a:t>3.9</a:t>
            </a:r>
            <a:r>
              <a:rPr lang="en-US" dirty="0"/>
              <a:t>	Repeat as necessary with the other threaded T-handle for bilateral </a:t>
            </a:r>
            <a:r>
              <a:rPr lang="en-US" dirty="0" smtClean="0"/>
              <a:t>injuries</a:t>
            </a:r>
            <a:endParaRPr lang="en-US" dirty="0"/>
          </a:p>
          <a:p>
            <a:pPr marL="1146175" lvl="1" indent="-914400">
              <a:buNone/>
            </a:pPr>
            <a:r>
              <a:rPr lang="en-US" dirty="0"/>
              <a:t>3.10	Note time of application on Writeable </a:t>
            </a:r>
            <a:r>
              <a:rPr lang="en-US" dirty="0" smtClean="0"/>
              <a:t>Area</a:t>
            </a:r>
            <a:endParaRPr lang="en-US" dirty="0"/>
          </a:p>
        </p:txBody>
      </p:sp>
      <p:pic>
        <p:nvPicPr>
          <p:cNvPr id="4" name="Picture 3" descr="Jett-Illustrated-InstructionPics_Step3.10.png"/>
          <p:cNvPicPr>
            <a:picLocks noChangeAspect="1"/>
          </p:cNvPicPr>
          <p:nvPr/>
        </p:nvPicPr>
        <p:blipFill rotWithShape="1">
          <a:blip r:embed="rId2">
            <a:extLst>
              <a:ext uri="{28A0092B-C50C-407E-A947-70E740481C1C}">
                <a14:useLocalDpi xmlns:a14="http://schemas.microsoft.com/office/drawing/2010/main" val="0"/>
              </a:ext>
            </a:extLst>
          </a:blip>
          <a:srcRect l="15697" t="6797" r="8707" b="5820"/>
          <a:stretch/>
        </p:blipFill>
        <p:spPr>
          <a:xfrm>
            <a:off x="4905829" y="814436"/>
            <a:ext cx="4238172" cy="59927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539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STEP </a:t>
            </a:r>
            <a:r>
              <a:rPr lang="en-US" b="1" dirty="0" smtClean="0"/>
              <a:t>4: MONITOR</a:t>
            </a:r>
            <a:endParaRPr lang="en-US" b="1" baseline="30000" dirty="0"/>
          </a:p>
        </p:txBody>
      </p:sp>
      <p:sp>
        <p:nvSpPr>
          <p:cNvPr id="3" name="Content Placeholder 2"/>
          <p:cNvSpPr>
            <a:spLocks noGrp="1"/>
          </p:cNvSpPr>
          <p:nvPr>
            <p:ph idx="1"/>
          </p:nvPr>
        </p:nvSpPr>
        <p:spPr>
          <a:xfrm>
            <a:off x="457200" y="1145733"/>
            <a:ext cx="8244114" cy="3789124"/>
          </a:xfrm>
        </p:spPr>
        <p:txBody>
          <a:bodyPr>
            <a:noAutofit/>
          </a:bodyPr>
          <a:lstStyle/>
          <a:p>
            <a:pPr marL="1146175" indent="-914400">
              <a:buNone/>
            </a:pPr>
            <a:r>
              <a:rPr lang="en-US" sz="2800" dirty="0" smtClean="0"/>
              <a:t>4.1  </a:t>
            </a:r>
            <a:r>
              <a:rPr lang="en-US" sz="2800" dirty="0"/>
              <a:t>Assess frequently (every 5 minutes) to ensure that bleeding is still controlled (or based on your medical protocols)</a:t>
            </a:r>
          </a:p>
          <a:p>
            <a:pPr marL="1146175" indent="-914400">
              <a:buNone/>
            </a:pPr>
            <a:r>
              <a:rPr lang="en-US" sz="2800" dirty="0"/>
              <a:t>4.2  Assess after any movement to ensure that pressure pads are in correct location and that pressure was not reduced during movement (hemostasis is maintained)</a:t>
            </a:r>
          </a:p>
          <a:p>
            <a:pPr marL="1146175" indent="-914400">
              <a:buNone/>
            </a:pPr>
            <a:r>
              <a:rPr lang="en-US" sz="2800" dirty="0"/>
              <a:t>4.3  Device should only be removed under physician supervision (or based on your medical protocols)</a:t>
            </a:r>
          </a:p>
          <a:p>
            <a:pPr marL="1146175" indent="-914400">
              <a:buNone/>
            </a:pPr>
            <a:r>
              <a:rPr lang="en-US" sz="2800" dirty="0"/>
              <a:t>4.4  Device application should not exceed 4 hours</a:t>
            </a:r>
          </a:p>
        </p:txBody>
      </p:sp>
    </p:spTree>
    <p:extLst>
      <p:ext uri="{BB962C8B-B14F-4D97-AF65-F5344CB8AC3E}">
        <p14:creationId xmlns:p14="http://schemas.microsoft.com/office/powerpoint/2010/main" val="599078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t>Warnings &amp; Cautions</a:t>
            </a:r>
            <a:endParaRPr lang="en-US" b="1" baseline="30000" dirty="0"/>
          </a:p>
        </p:txBody>
      </p:sp>
      <p:sp>
        <p:nvSpPr>
          <p:cNvPr id="3" name="Content Placeholder 2"/>
          <p:cNvSpPr>
            <a:spLocks noGrp="1"/>
          </p:cNvSpPr>
          <p:nvPr>
            <p:ph idx="1"/>
          </p:nvPr>
        </p:nvSpPr>
        <p:spPr>
          <a:xfrm>
            <a:off x="457200" y="1145733"/>
            <a:ext cx="8244114" cy="3789124"/>
          </a:xfrm>
        </p:spPr>
        <p:txBody>
          <a:bodyPr>
            <a:noAutofit/>
          </a:bodyPr>
          <a:lstStyle/>
          <a:p>
            <a:pPr marL="457200" indent="-457200">
              <a:buNone/>
            </a:pPr>
            <a:r>
              <a:rPr lang="en-US" sz="2800" b="1" dirty="0"/>
              <a:t>Warning:</a:t>
            </a:r>
            <a:r>
              <a:rPr lang="en-US" sz="2800" dirty="0"/>
              <a:t> </a:t>
            </a:r>
          </a:p>
          <a:p>
            <a:pPr marL="457200" indent="-457200">
              <a:buNone/>
            </a:pPr>
            <a:r>
              <a:rPr lang="en-US" sz="2800" dirty="0"/>
              <a:t>•	Do not leave applied for longer than 4 hours</a:t>
            </a:r>
          </a:p>
          <a:p>
            <a:pPr marL="457200" indent="-457200">
              <a:buNone/>
            </a:pPr>
            <a:r>
              <a:rPr lang="en-US" sz="2800" dirty="0"/>
              <a:t>•	Inguinal use only</a:t>
            </a:r>
          </a:p>
          <a:p>
            <a:pPr marL="457200" indent="-457200">
              <a:buNone/>
            </a:pPr>
            <a:r>
              <a:rPr lang="en-US" sz="2800" b="1" dirty="0" smtClean="0"/>
              <a:t>Caution</a:t>
            </a:r>
            <a:r>
              <a:rPr lang="en-US" sz="2800" b="1" dirty="0"/>
              <a:t>:</a:t>
            </a:r>
            <a:r>
              <a:rPr lang="en-US" sz="2800" dirty="0"/>
              <a:t> </a:t>
            </a:r>
          </a:p>
          <a:p>
            <a:pPr marL="457200" indent="-457200">
              <a:buNone/>
            </a:pPr>
            <a:r>
              <a:rPr lang="en-US" sz="2800" dirty="0"/>
              <a:t>•	For use by trained personnel</a:t>
            </a:r>
          </a:p>
          <a:p>
            <a:pPr marL="457200" indent="-457200">
              <a:buNone/>
            </a:pPr>
            <a:r>
              <a:rPr lang="en-US" sz="2800" dirty="0"/>
              <a:t>•	Tighten until hemostasis is achieved</a:t>
            </a:r>
          </a:p>
          <a:p>
            <a:pPr marL="457200" indent="-457200">
              <a:buNone/>
            </a:pPr>
            <a:r>
              <a:rPr lang="en-US" sz="2800" dirty="0"/>
              <a:t>•	Reassess casualty condition after movement or every 5 minutes (or based on your medical protocols)</a:t>
            </a:r>
          </a:p>
          <a:p>
            <a:pPr marL="457200" indent="-457200">
              <a:buNone/>
            </a:pPr>
            <a:r>
              <a:rPr lang="en-US" sz="2800" dirty="0"/>
              <a:t>•	Caution: Federal law restricts this device to sale by or on the order of a physician</a:t>
            </a:r>
          </a:p>
        </p:txBody>
      </p:sp>
    </p:spTree>
    <p:extLst>
      <p:ext uri="{BB962C8B-B14F-4D97-AF65-F5344CB8AC3E}">
        <p14:creationId xmlns:p14="http://schemas.microsoft.com/office/powerpoint/2010/main" val="8608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0415"/>
            <a:ext cx="9144000" cy="705446"/>
          </a:xfrm>
        </p:spPr>
        <p:txBody>
          <a:bodyPr>
            <a:normAutofit fontScale="90000"/>
          </a:bodyPr>
          <a:lstStyle/>
          <a:p>
            <a:r>
              <a:rPr lang="en-US" dirty="0" smtClean="0"/>
              <a:t>Anatomy of the JETT</a:t>
            </a:r>
            <a:r>
              <a:rPr lang="en-US" baseline="30000" dirty="0" smtClean="0"/>
              <a:t>™ </a:t>
            </a:r>
            <a:br>
              <a:rPr lang="en-US" baseline="30000" dirty="0" smtClean="0"/>
            </a:br>
            <a:r>
              <a:rPr lang="en-US" dirty="0" smtClean="0"/>
              <a:t>(</a:t>
            </a:r>
            <a:r>
              <a:rPr lang="en-US" dirty="0" err="1" smtClean="0"/>
              <a:t>Junctional</a:t>
            </a:r>
            <a:r>
              <a:rPr lang="en-US" dirty="0" smtClean="0"/>
              <a:t> Emergency Treatment Tool)</a:t>
            </a:r>
            <a:endParaRPr lang="en-US" baseline="30000" dirty="0"/>
          </a:p>
        </p:txBody>
      </p:sp>
      <p:pic>
        <p:nvPicPr>
          <p:cNvPr id="6" name="Picture 5" descr="JETT-Anatom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4572000"/>
          </a:xfrm>
          <a:prstGeom prst="rect">
            <a:avLst/>
          </a:prstGeom>
        </p:spPr>
      </p:pic>
    </p:spTree>
    <p:extLst>
      <p:ext uri="{BB962C8B-B14F-4D97-AF65-F5344CB8AC3E}">
        <p14:creationId xmlns:p14="http://schemas.microsoft.com/office/powerpoint/2010/main" val="101750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Overview</a:t>
            </a:r>
            <a:endParaRPr lang="en-US" dirty="0"/>
          </a:p>
        </p:txBody>
      </p:sp>
      <p:sp>
        <p:nvSpPr>
          <p:cNvPr id="3" name="Content Placeholder 2"/>
          <p:cNvSpPr>
            <a:spLocks noGrp="1"/>
          </p:cNvSpPr>
          <p:nvPr>
            <p:ph idx="1"/>
          </p:nvPr>
        </p:nvSpPr>
        <p:spPr>
          <a:xfrm>
            <a:off x="457200" y="1145732"/>
            <a:ext cx="8229600" cy="5407468"/>
          </a:xfrm>
        </p:spPr>
        <p:txBody>
          <a:bodyPr>
            <a:noAutofit/>
          </a:bodyPr>
          <a:lstStyle/>
          <a:p>
            <a:pPr marL="0" indent="0">
              <a:spcBef>
                <a:spcPts val="0"/>
              </a:spcBef>
              <a:spcAft>
                <a:spcPts val="1200"/>
              </a:spcAft>
              <a:buNone/>
            </a:pPr>
            <a:r>
              <a:rPr lang="en-US" sz="1800" dirty="0"/>
              <a:t>The </a:t>
            </a:r>
            <a:r>
              <a:rPr lang="en-US" sz="1800" dirty="0" err="1"/>
              <a:t>Junctional</a:t>
            </a:r>
            <a:r>
              <a:rPr lang="en-US" sz="1800" dirty="0"/>
              <a:t> Emergency Treatment Tool (JETT™) includes two individually adjustable compression pads in a single tool, allowing for simultaneous occlusion of blood flow to both lower limbs (bilateral) with an easy to apply, pre-assembled, ready-to-use belt solution. The unique design of the JETT™ allows for patient transport while the device is in place and includes a lanyard and toggle solution to ensure that the Threaded T-Handle (windlass axle) does not loosen due to vibration or bumps during transport. </a:t>
            </a:r>
          </a:p>
          <a:p>
            <a:pPr marL="0" indent="0">
              <a:spcBef>
                <a:spcPts val="0"/>
              </a:spcBef>
              <a:spcAft>
                <a:spcPts val="1200"/>
              </a:spcAft>
              <a:buNone/>
            </a:pPr>
            <a:r>
              <a:rPr lang="en-US" sz="1800" dirty="0"/>
              <a:t>In cases where there are bilateral injuries, the JETT™ offers a simple, safe solution for occluding blood flow to both lower extremities. This expanded capability is built into every JETT™, meaning that with standardized training the device will be pre-positioned for rapid bilateral application whether the casualty requires a unilateral or bilateral treatment</a:t>
            </a:r>
            <a:r>
              <a:rPr lang="en-US" sz="1800" dirty="0" smtClean="0"/>
              <a:t>.</a:t>
            </a:r>
            <a:endParaRPr lang="en-US" sz="1800" dirty="0"/>
          </a:p>
          <a:p>
            <a:pPr marL="0" indent="0">
              <a:spcBef>
                <a:spcPts val="0"/>
              </a:spcBef>
              <a:spcAft>
                <a:spcPts val="1200"/>
              </a:spcAft>
              <a:buNone/>
            </a:pPr>
            <a:r>
              <a:rPr lang="en-US" sz="1800" dirty="0"/>
              <a:t>High extremity wounds in the thigh/groin region where tourniquets cannot be placed or are less effective require equipment such as the JETT™ to stop the bleeding and potentially save the life of a casualty that would otherwise bleed out in minutes. Penetrating trauma, blast injuries and amputation are examples of injuries that may require treatment with this device.</a:t>
            </a:r>
          </a:p>
        </p:txBody>
      </p:sp>
    </p:spTree>
    <p:extLst>
      <p:ext uri="{BB962C8B-B14F-4D97-AF65-F5344CB8AC3E}">
        <p14:creationId xmlns:p14="http://schemas.microsoft.com/office/powerpoint/2010/main" val="276267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Inguinal Anatomy</a:t>
            </a:r>
            <a:endParaRPr lang="en-US" dirty="0"/>
          </a:p>
        </p:txBody>
      </p:sp>
      <p:pic>
        <p:nvPicPr>
          <p:cNvPr id="7" name="Picture 6" descr="Superficial-Anatomy_4_Labeled.png"/>
          <p:cNvPicPr>
            <a:picLocks noChangeAspect="1"/>
          </p:cNvPicPr>
          <p:nvPr/>
        </p:nvPicPr>
        <p:blipFill rotWithShape="1">
          <a:blip r:embed="rId2">
            <a:extLst>
              <a:ext uri="{28A0092B-C50C-407E-A947-70E740481C1C}">
                <a14:useLocalDpi xmlns:a14="http://schemas.microsoft.com/office/drawing/2010/main" val="0"/>
              </a:ext>
            </a:extLst>
          </a:blip>
          <a:srcRect t="10874" b="13218"/>
          <a:stretch/>
        </p:blipFill>
        <p:spPr>
          <a:xfrm>
            <a:off x="235743" y="716260"/>
            <a:ext cx="8130181" cy="6171496"/>
          </a:xfrm>
          <a:prstGeom prst="rect">
            <a:avLst/>
          </a:prstGeom>
        </p:spPr>
      </p:pic>
    </p:spTree>
    <p:extLst>
      <p:ext uri="{BB962C8B-B14F-4D97-AF65-F5344CB8AC3E}">
        <p14:creationId xmlns:p14="http://schemas.microsoft.com/office/powerpoint/2010/main" val="117929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STEP 1: PATIENT ASSESSMENT</a:t>
            </a:r>
          </a:p>
        </p:txBody>
      </p:sp>
      <p:sp>
        <p:nvSpPr>
          <p:cNvPr id="3" name="Content Placeholder 2"/>
          <p:cNvSpPr>
            <a:spLocks noGrp="1"/>
          </p:cNvSpPr>
          <p:nvPr>
            <p:ph idx="1"/>
          </p:nvPr>
        </p:nvSpPr>
        <p:spPr/>
        <p:txBody>
          <a:bodyPr>
            <a:normAutofit/>
          </a:bodyPr>
          <a:lstStyle/>
          <a:p>
            <a:pPr marL="798513" indent="-566738">
              <a:buNone/>
            </a:pPr>
            <a:r>
              <a:rPr lang="en-US" sz="2800" dirty="0" smtClean="0"/>
              <a:t>1.1</a:t>
            </a:r>
            <a:r>
              <a:rPr lang="en-US" sz="2800" dirty="0"/>
              <a:t>	Determine that the injury is not amenable to treatment with a standard tourniquet (</a:t>
            </a:r>
            <a:r>
              <a:rPr lang="en-US" sz="2800" dirty="0" err="1"/>
              <a:t>ie</a:t>
            </a:r>
            <a:r>
              <a:rPr lang="en-US" sz="2800" dirty="0"/>
              <a:t>: high in the thigh and/or groin region)</a:t>
            </a:r>
          </a:p>
          <a:p>
            <a:pPr marL="798513" indent="-566738">
              <a:buNone/>
            </a:pPr>
            <a:r>
              <a:rPr lang="en-US" sz="2800" dirty="0"/>
              <a:t>1.2	Determine if a bilateral or unilateral application is </a:t>
            </a:r>
            <a:r>
              <a:rPr lang="en-US" sz="2800" dirty="0" smtClean="0"/>
              <a:t>required</a:t>
            </a:r>
            <a:endParaRPr lang="en-US" sz="2800" dirty="0"/>
          </a:p>
        </p:txBody>
      </p:sp>
    </p:spTree>
    <p:extLst>
      <p:ext uri="{BB962C8B-B14F-4D97-AF65-F5344CB8AC3E}">
        <p14:creationId xmlns:p14="http://schemas.microsoft.com/office/powerpoint/2010/main" val="296974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STEP </a:t>
            </a:r>
            <a:r>
              <a:rPr lang="en-US" b="1" dirty="0" smtClean="0"/>
              <a:t>2: PATIENT PREPARATION</a:t>
            </a:r>
            <a:endParaRPr lang="en-US" b="1" dirty="0"/>
          </a:p>
        </p:txBody>
      </p:sp>
      <p:sp>
        <p:nvSpPr>
          <p:cNvPr id="3" name="Content Placeholder 2"/>
          <p:cNvSpPr>
            <a:spLocks noGrp="1"/>
          </p:cNvSpPr>
          <p:nvPr>
            <p:ph idx="1"/>
          </p:nvPr>
        </p:nvSpPr>
        <p:spPr>
          <a:xfrm>
            <a:off x="457200" y="1600200"/>
            <a:ext cx="4071257" cy="4525963"/>
          </a:xfrm>
        </p:spPr>
        <p:txBody>
          <a:bodyPr>
            <a:normAutofit/>
          </a:bodyPr>
          <a:lstStyle/>
          <a:p>
            <a:pPr marL="798513" indent="-566738">
              <a:buNone/>
            </a:pPr>
            <a:r>
              <a:rPr lang="en-US" sz="2800" dirty="0" smtClean="0"/>
              <a:t>2.1</a:t>
            </a:r>
            <a:r>
              <a:rPr lang="en-US" sz="2800" dirty="0"/>
              <a:t>	Remove any gear, items in pockets or debris that might interfere with the placement of the JETT™ or cause additional trauma. </a:t>
            </a:r>
          </a:p>
        </p:txBody>
      </p:sp>
      <p:pic>
        <p:nvPicPr>
          <p:cNvPr id="4" name="Picture 3" descr="Jett-Illustrated-InstructionPics_Step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715" y="1054779"/>
            <a:ext cx="4672013" cy="571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1530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STEP </a:t>
            </a:r>
            <a:r>
              <a:rPr lang="en-US" b="1" dirty="0" smtClean="0"/>
              <a:t>3: DEVICE DEPLOYMENT</a:t>
            </a:r>
            <a:endParaRPr lang="en-US" b="1" dirty="0"/>
          </a:p>
        </p:txBody>
      </p:sp>
      <p:sp>
        <p:nvSpPr>
          <p:cNvPr id="3" name="Content Placeholder 2"/>
          <p:cNvSpPr>
            <a:spLocks noGrp="1"/>
          </p:cNvSpPr>
          <p:nvPr>
            <p:ph idx="1"/>
          </p:nvPr>
        </p:nvSpPr>
        <p:spPr>
          <a:xfrm>
            <a:off x="457201" y="1145732"/>
            <a:ext cx="8019142" cy="4980431"/>
          </a:xfrm>
        </p:spPr>
        <p:txBody>
          <a:bodyPr>
            <a:normAutofit/>
          </a:bodyPr>
          <a:lstStyle/>
          <a:p>
            <a:pPr marL="1146175" indent="-914400">
              <a:buNone/>
            </a:pPr>
            <a:r>
              <a:rPr lang="en-US" sz="2800" dirty="0" smtClean="0"/>
              <a:t>3.1</a:t>
            </a:r>
            <a:r>
              <a:rPr lang="en-US" sz="2800" dirty="0"/>
              <a:t>	Unroll the device in preparation for application</a:t>
            </a:r>
          </a:p>
          <a:p>
            <a:pPr marL="798513" indent="-566738">
              <a:buNone/>
            </a:pPr>
            <a:endParaRPr lang="en-US" sz="2800" dirty="0"/>
          </a:p>
        </p:txBody>
      </p:sp>
      <p:pic>
        <p:nvPicPr>
          <p:cNvPr id="5" name="Picture 4" descr="30-0088_Jett_Final_C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663" y="3156857"/>
            <a:ext cx="6211709" cy="3701143"/>
          </a:xfrm>
          <a:prstGeom prst="rect">
            <a:avLst/>
          </a:prstGeom>
        </p:spPr>
      </p:pic>
      <p:pic>
        <p:nvPicPr>
          <p:cNvPr id="7" name="Picture 6" descr="30-0088_JETT_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9886"/>
            <a:ext cx="3661567" cy="4586514"/>
          </a:xfrm>
          <a:prstGeom prst="rect">
            <a:avLst/>
          </a:prstGeom>
        </p:spPr>
      </p:pic>
    </p:spTree>
    <p:extLst>
      <p:ext uri="{BB962C8B-B14F-4D97-AF65-F5344CB8AC3E}">
        <p14:creationId xmlns:p14="http://schemas.microsoft.com/office/powerpoint/2010/main" val="152877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STEP </a:t>
            </a:r>
            <a:r>
              <a:rPr lang="en-US" b="1" dirty="0" smtClean="0"/>
              <a:t>3.2: PLACEMENT of the JETT</a:t>
            </a:r>
            <a:r>
              <a:rPr lang="en-US" b="1" baseline="30000" dirty="0" smtClean="0"/>
              <a:t>™</a:t>
            </a:r>
            <a:endParaRPr lang="en-US" b="1" baseline="30000" dirty="0"/>
          </a:p>
        </p:txBody>
      </p:sp>
      <p:sp>
        <p:nvSpPr>
          <p:cNvPr id="3" name="Content Placeholder 2"/>
          <p:cNvSpPr>
            <a:spLocks noGrp="1"/>
          </p:cNvSpPr>
          <p:nvPr>
            <p:ph idx="1"/>
          </p:nvPr>
        </p:nvSpPr>
        <p:spPr>
          <a:xfrm>
            <a:off x="457200" y="1145733"/>
            <a:ext cx="8142513" cy="3056154"/>
          </a:xfrm>
        </p:spPr>
        <p:txBody>
          <a:bodyPr>
            <a:normAutofit/>
          </a:bodyPr>
          <a:lstStyle/>
          <a:p>
            <a:pPr marL="1146175" lvl="1" indent="-914400">
              <a:buNone/>
            </a:pPr>
            <a:r>
              <a:rPr lang="en-US" dirty="0" smtClean="0"/>
              <a:t>3.2.A	Slide the belt with “This Side Toward Casualty” facing up under the body at the lower back</a:t>
            </a:r>
          </a:p>
          <a:p>
            <a:pPr marL="1146175" lvl="1" indent="-914400">
              <a:buNone/>
            </a:pPr>
            <a:r>
              <a:rPr lang="en-US" dirty="0" smtClean="0"/>
              <a:t>3.2</a:t>
            </a:r>
            <a:r>
              <a:rPr lang="en-US" dirty="0"/>
              <a:t>.B	Locate the Superior Iliac Crest and Pubic Bone, </a:t>
            </a:r>
            <a:r>
              <a:rPr lang="en-US" dirty="0" smtClean="0"/>
              <a:t> which </a:t>
            </a:r>
            <a:r>
              <a:rPr lang="en-US" dirty="0"/>
              <a:t>are connected by the Inguinal </a:t>
            </a:r>
            <a:r>
              <a:rPr lang="en-US" dirty="0" smtClean="0"/>
              <a:t>Ligament</a:t>
            </a:r>
          </a:p>
          <a:p>
            <a:pPr marL="1146175" lvl="1" indent="-914400">
              <a:buNone/>
            </a:pPr>
            <a:endParaRPr lang="en-US" dirty="0"/>
          </a:p>
        </p:txBody>
      </p:sp>
      <p:pic>
        <p:nvPicPr>
          <p:cNvPr id="4" name="Picture 3" descr="Jett-Illustrated-InstructionPics_Step3B.png"/>
          <p:cNvPicPr>
            <a:picLocks noChangeAspect="1"/>
          </p:cNvPicPr>
          <p:nvPr/>
        </p:nvPicPr>
        <p:blipFill rotWithShape="1">
          <a:blip r:embed="rId2">
            <a:extLst>
              <a:ext uri="{28A0092B-C50C-407E-A947-70E740481C1C}">
                <a14:useLocalDpi xmlns:a14="http://schemas.microsoft.com/office/drawing/2010/main" val="0"/>
              </a:ext>
            </a:extLst>
          </a:blip>
          <a:srcRect l="6888" r="6882"/>
          <a:stretch/>
        </p:blipFill>
        <p:spPr>
          <a:xfrm>
            <a:off x="4934862" y="2844800"/>
            <a:ext cx="3055258" cy="4334087"/>
          </a:xfrm>
          <a:prstGeom prst="rect">
            <a:avLst/>
          </a:prstGeom>
          <a:ln>
            <a:noFill/>
          </a:ln>
          <a:effectLst>
            <a:outerShdw blurRad="292100" dist="139700" dir="2700000" algn="tl" rotWithShape="0">
              <a:srgbClr val="333333">
                <a:alpha val="65000"/>
              </a:srgbClr>
            </a:outerShdw>
          </a:effectLst>
        </p:spPr>
      </p:pic>
      <p:pic>
        <p:nvPicPr>
          <p:cNvPr id="5" name="Picture 4" descr="Jett-Illustrated-InstructionPics_Step3A.png"/>
          <p:cNvPicPr>
            <a:picLocks noChangeAspect="1"/>
          </p:cNvPicPr>
          <p:nvPr/>
        </p:nvPicPr>
        <p:blipFill rotWithShape="1">
          <a:blip r:embed="rId3">
            <a:extLst>
              <a:ext uri="{28A0092B-C50C-407E-A947-70E740481C1C}">
                <a14:useLocalDpi xmlns:a14="http://schemas.microsoft.com/office/drawing/2010/main" val="0"/>
              </a:ext>
            </a:extLst>
          </a:blip>
          <a:srcRect l="15055" t="8508" r="14347" b="6272"/>
          <a:stretch/>
        </p:blipFill>
        <p:spPr>
          <a:xfrm>
            <a:off x="131310" y="2605314"/>
            <a:ext cx="2845402" cy="420151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365828" y="3915620"/>
            <a:ext cx="668760" cy="369332"/>
          </a:xfrm>
          <a:prstGeom prst="rect">
            <a:avLst/>
          </a:prstGeom>
          <a:noFill/>
        </p:spPr>
        <p:txBody>
          <a:bodyPr wrap="none" rtlCol="0">
            <a:spAutoFit/>
          </a:bodyPr>
          <a:lstStyle/>
          <a:p>
            <a:r>
              <a:rPr lang="en-US" dirty="0" smtClean="0"/>
              <a:t>3.2.A</a:t>
            </a:r>
            <a:endParaRPr lang="en-US" dirty="0"/>
          </a:p>
        </p:txBody>
      </p:sp>
      <p:sp>
        <p:nvSpPr>
          <p:cNvPr id="7" name="TextBox 6"/>
          <p:cNvSpPr txBox="1"/>
          <p:nvPr/>
        </p:nvSpPr>
        <p:spPr>
          <a:xfrm>
            <a:off x="7786914" y="3915620"/>
            <a:ext cx="668760" cy="369332"/>
          </a:xfrm>
          <a:prstGeom prst="rect">
            <a:avLst/>
          </a:prstGeom>
          <a:noFill/>
        </p:spPr>
        <p:txBody>
          <a:bodyPr wrap="none" rtlCol="0">
            <a:spAutoFit/>
          </a:bodyPr>
          <a:lstStyle/>
          <a:p>
            <a:r>
              <a:rPr lang="en-US" dirty="0" smtClean="0"/>
              <a:t>3.2.B</a:t>
            </a:r>
            <a:endParaRPr lang="en-US" dirty="0"/>
          </a:p>
        </p:txBody>
      </p:sp>
      <p:sp>
        <p:nvSpPr>
          <p:cNvPr id="8" name="Down Arrow 7"/>
          <p:cNvSpPr/>
          <p:nvPr/>
        </p:nvSpPr>
        <p:spPr>
          <a:xfrm rot="16200000">
            <a:off x="3902394" y="4784785"/>
            <a:ext cx="206749" cy="169852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2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STEP </a:t>
            </a:r>
            <a:r>
              <a:rPr lang="en-US" dirty="0" smtClean="0"/>
              <a:t>3.2: </a:t>
            </a:r>
            <a:r>
              <a:rPr lang="en-US" dirty="0"/>
              <a:t>PLACEMENT of the JETT</a:t>
            </a:r>
            <a:r>
              <a:rPr lang="en-US" baseline="30000" dirty="0"/>
              <a:t>™</a:t>
            </a:r>
            <a:endParaRPr lang="en-US" b="1" dirty="0"/>
          </a:p>
        </p:txBody>
      </p:sp>
      <p:sp>
        <p:nvSpPr>
          <p:cNvPr id="3" name="Content Placeholder 2"/>
          <p:cNvSpPr>
            <a:spLocks noGrp="1"/>
          </p:cNvSpPr>
          <p:nvPr>
            <p:ph idx="1"/>
          </p:nvPr>
        </p:nvSpPr>
        <p:spPr>
          <a:xfrm>
            <a:off x="457201" y="1145732"/>
            <a:ext cx="4230914" cy="4980431"/>
          </a:xfrm>
        </p:spPr>
        <p:txBody>
          <a:bodyPr>
            <a:normAutofit/>
          </a:bodyPr>
          <a:lstStyle/>
          <a:p>
            <a:pPr marL="1146175" indent="-914400">
              <a:buNone/>
            </a:pPr>
            <a:r>
              <a:rPr lang="en-US" sz="2800" dirty="0" smtClean="0"/>
              <a:t>3.2</a:t>
            </a:r>
            <a:r>
              <a:rPr lang="en-US" sz="2800" dirty="0"/>
              <a:t>.C	Lifting the hips, position the belt under the buttocks so that the buttocks pad is centered behind the casualty and the pressure pads are immediately below (inferior to) the Inguinal Ligament</a:t>
            </a:r>
          </a:p>
          <a:p>
            <a:pPr marL="798513" indent="-566738">
              <a:buNone/>
            </a:pPr>
            <a:endParaRPr lang="en-US" sz="2800" dirty="0"/>
          </a:p>
        </p:txBody>
      </p:sp>
      <p:pic>
        <p:nvPicPr>
          <p:cNvPr id="5" name="Picture 4" descr="Jett-Illustrated-InstructionPics_Step3C.png"/>
          <p:cNvPicPr>
            <a:picLocks noChangeAspect="1"/>
          </p:cNvPicPr>
          <p:nvPr/>
        </p:nvPicPr>
        <p:blipFill rotWithShape="1">
          <a:blip r:embed="rId2">
            <a:extLst>
              <a:ext uri="{28A0092B-C50C-407E-A947-70E740481C1C}">
                <a14:useLocalDpi xmlns:a14="http://schemas.microsoft.com/office/drawing/2010/main" val="0"/>
              </a:ext>
            </a:extLst>
          </a:blip>
          <a:srcRect l="4483"/>
          <a:stretch/>
        </p:blipFill>
        <p:spPr>
          <a:xfrm>
            <a:off x="4898906" y="942536"/>
            <a:ext cx="4245092" cy="54364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9866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1461</TotalTime>
  <Words>443</Words>
  <Application>Microsoft Macintosh PowerPoint</Application>
  <PresentationFormat>On-screen Show (4:3)</PresentationFormat>
  <Paragraphs>57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Anatomy of the JETT™  (Junctional Emergency Treatment Tool)</vt:lpstr>
      <vt:lpstr>Instructions Overview</vt:lpstr>
      <vt:lpstr>Inguinal Anatomy</vt:lpstr>
      <vt:lpstr>STEP 1: PATIENT ASSESSMENT</vt:lpstr>
      <vt:lpstr>STEP 2: PATIENT PREPARATION</vt:lpstr>
      <vt:lpstr>STEP 3: DEVICE DEPLOYMENT</vt:lpstr>
      <vt:lpstr>STEP 3.2: PLACEMENT of the JETT™</vt:lpstr>
      <vt:lpstr>STEP 3.2: PLACEMENT of the JETT™</vt:lpstr>
      <vt:lpstr>STEP 3.3: PLACEMENT of PRESSURE PADS</vt:lpstr>
      <vt:lpstr>STEP 3.4: BUCKLE &amp; TIGHTEN</vt:lpstr>
      <vt:lpstr>STEP 3.5: REASSESS PAD PLACEMENT</vt:lpstr>
      <vt:lpstr>STEP 3.6: TIGHTEN</vt:lpstr>
      <vt:lpstr>STEP 3.7: HEMOSTASIS</vt:lpstr>
      <vt:lpstr>STEP 3.8: LOCK</vt:lpstr>
      <vt:lpstr>STEP 3.10: RECORD TIME</vt:lpstr>
      <vt:lpstr>STEP 4: MONITOR</vt:lpstr>
      <vt:lpstr>Warnings &amp; Cautions</vt:lpstr>
    </vt:vector>
  </TitlesOfParts>
  <Company>North American Rescue,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the JETT™</dc:title>
  <dc:creator>Lonnie Johnson</dc:creator>
  <cp:lastModifiedBy>Stephen Giebner</cp:lastModifiedBy>
  <cp:revision>18</cp:revision>
  <dcterms:created xsi:type="dcterms:W3CDTF">2014-03-31T19:29:54Z</dcterms:created>
  <dcterms:modified xsi:type="dcterms:W3CDTF">2014-09-04T19:44:57Z</dcterms:modified>
</cp:coreProperties>
</file>